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97" r:id="rId3"/>
    <p:sldId id="273" r:id="rId4"/>
    <p:sldId id="316" r:id="rId5"/>
    <p:sldId id="299" r:id="rId6"/>
    <p:sldId id="318" r:id="rId7"/>
    <p:sldId id="322" r:id="rId8"/>
    <p:sldId id="265" r:id="rId9"/>
    <p:sldId id="260" r:id="rId10"/>
    <p:sldId id="261" r:id="rId11"/>
    <p:sldId id="295" r:id="rId12"/>
    <p:sldId id="284" r:id="rId13"/>
    <p:sldId id="294" r:id="rId14"/>
    <p:sldId id="306" r:id="rId15"/>
    <p:sldId id="285" r:id="rId16"/>
    <p:sldId id="286" r:id="rId17"/>
    <p:sldId id="262" r:id="rId18"/>
    <p:sldId id="287" r:id="rId19"/>
    <p:sldId id="288" r:id="rId20"/>
    <p:sldId id="257" r:id="rId21"/>
    <p:sldId id="276" r:id="rId22"/>
    <p:sldId id="312" r:id="rId23"/>
    <p:sldId id="313" r:id="rId24"/>
    <p:sldId id="324" r:id="rId25"/>
    <p:sldId id="323" r:id="rId26"/>
    <p:sldId id="292" r:id="rId27"/>
    <p:sldId id="278" r:id="rId28"/>
    <p:sldId id="325" r:id="rId29"/>
    <p:sldId id="298" r:id="rId30"/>
    <p:sldId id="309" r:id="rId31"/>
    <p:sldId id="310" r:id="rId32"/>
    <p:sldId id="303" r:id="rId33"/>
    <p:sldId id="302" r:id="rId34"/>
    <p:sldId id="341" r:id="rId35"/>
    <p:sldId id="304" r:id="rId36"/>
    <p:sldId id="314" r:id="rId37"/>
    <p:sldId id="272" r:id="rId38"/>
    <p:sldId id="305" r:id="rId39"/>
    <p:sldId id="344" r:id="rId40"/>
    <p:sldId id="340" r:id="rId41"/>
    <p:sldId id="339" r:id="rId42"/>
    <p:sldId id="34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FFFF"/>
    <a:srgbClr val="00FF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4" autoAdjust="0"/>
    <p:restoredTop sz="94622" autoAdjust="0"/>
  </p:normalViewPr>
  <p:slideViewPr>
    <p:cSldViewPr showGuides="1">
      <p:cViewPr varScale="1">
        <p:scale>
          <a:sx n="74" d="100"/>
          <a:sy n="74" d="100"/>
        </p:scale>
        <p:origin x="-1248" y="-102"/>
      </p:cViewPr>
      <p:guideLst>
        <p:guide orient="horz" pos="1800"/>
        <p:guide orient="horz" pos="2160"/>
        <p:guide pos="2880"/>
        <p:guide pos="5472"/>
        <p:guide pos="35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2454"/>
    </p:cViewPr>
  </p:sorterViewPr>
  <p:notesViewPr>
    <p:cSldViewPr showGuides="1">
      <p:cViewPr varScale="1">
        <p:scale>
          <a:sx n="52" d="100"/>
          <a:sy n="52" d="100"/>
        </p:scale>
        <p:origin x="-2184" y="-102"/>
      </p:cViewPr>
      <p:guideLst>
        <p:guide orient="horz" pos="2880"/>
        <p:guide pos="2160"/>
      </p:guideLst>
    </p:cSldViewPr>
  </p:notesViewPr>
  <p:gridSpacing cx="117043200" cy="117043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28356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337C2-EFD4-4FEF-A9BF-6693C41B9BC4}" type="datetimeFigureOut">
              <a:rPr lang="en-CA" smtClean="0"/>
              <a:pPr/>
              <a:t>31/01/2012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F2FF3-267E-4520-A02F-8D289AD7BF19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14679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17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18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24</a:t>
            </a:fld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25</a:t>
            </a:fld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26</a:t>
            </a:fld>
            <a:endParaRPr lang="en-C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27</a:t>
            </a:fld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28</a:t>
            </a:fld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29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30</a:t>
            </a:fld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31</a:t>
            </a:fld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32</a:t>
            </a:fld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33</a:t>
            </a:fld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34</a:t>
            </a:fld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35</a:t>
            </a:fld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36</a:t>
            </a:fld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37</a:t>
            </a:fld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38</a:t>
            </a:fld>
            <a:endParaRPr lang="en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39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40</a:t>
            </a:fld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41</a:t>
            </a:fld>
            <a:endParaRPr lang="en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42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F2FF3-267E-4520-A02F-8D289AD7BF19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5200" y="6356350"/>
            <a:ext cx="2133600" cy="365125"/>
          </a:xfrm>
        </p:spPr>
        <p:txBody>
          <a:bodyPr/>
          <a:lstStyle/>
          <a:p>
            <a:fld id="{D67AB796-86B2-4248-A193-5F28B7611519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784E-4A70-491A-BB34-D2625BC24876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2B16-FCF7-4EBE-A5B3-F961EA6A33A6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F2895-2BF9-4E6F-A22F-34AB57308884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23FAC-9AAC-4B12-909E-9AE49F90E192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8811E-3C83-4094-9B14-ECAC34D18DC5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1AB4-95A5-4051-A3DE-AFC349769B2E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77FD-B2D9-4FBE-9C1D-39739F7F199F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ADAA3-66B2-4760-B0BC-3431D8CB2069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7FAB6-C2A6-4FDB-88DB-B18580B9246C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BA04-EA24-4811-9396-FFD6DF398475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4F0F2-0A07-4228-B9B0-81E9D1C4585E}" type="datetime1">
              <a:rPr lang="en-CA" smtClean="0"/>
              <a:pPr/>
              <a:t>31/01/2012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 smtClean="0"/>
              <a:t>CWSEI 2011 End-of-year workshop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2AEF0-C4C1-4CAB-89E0-FEFC02B05CA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00100"/>
            <a:ext cx="7772400" cy="1470025"/>
          </a:xfrm>
        </p:spPr>
        <p:txBody>
          <a:bodyPr/>
          <a:lstStyle/>
          <a:p>
            <a:r>
              <a:rPr lang="en-CA" smtClean="0"/>
              <a:t>Effective Peer Instruction</a:t>
            </a:r>
            <a:br>
              <a:rPr lang="en-CA" smtClean="0"/>
            </a:br>
            <a:r>
              <a:rPr lang="en-CA" smtClean="0"/>
              <a:t>using Clickers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2743200"/>
            <a:ext cx="8458200" cy="2438400"/>
          </a:xfrm>
        </p:spPr>
        <p:txBody>
          <a:bodyPr>
            <a:noAutofit/>
          </a:bodyPr>
          <a:lstStyle/>
          <a:p>
            <a:r>
              <a:rPr lang="en-CA" sz="2800" smtClean="0"/>
              <a:t>Peter Newbury    STLF, Physics and Astronomy</a:t>
            </a:r>
            <a:br>
              <a:rPr lang="en-CA" sz="2800" smtClean="0"/>
            </a:br>
            <a:r>
              <a:rPr lang="en-CA" sz="2800" smtClean="0"/>
              <a:t>newbury@phas.ubc.ca</a:t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>Cynthia Heiner   STLF, Physics and Astronomy</a:t>
            </a:r>
          </a:p>
          <a:p>
            <a:r>
              <a:rPr lang="en-CA" sz="2800" smtClean="0"/>
              <a:t>heiner@phas.ubc.ca</a:t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>5 December 2011</a:t>
            </a:r>
            <a:endParaRPr lang="en-CA" sz="28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choreography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800" dirty="0" smtClean="0"/>
              <a:t>To be effective, the instructor needs to run the peer instruction in a way that gives students sufficient time to think about, discuss and resolve the concepts.</a:t>
            </a:r>
            <a:br>
              <a:rPr lang="en-CA" sz="2800" dirty="0" smtClean="0"/>
            </a:b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/>
              <a:t>We want students to participate without ever having to stop and think, “What am I supposed to do now?”</a:t>
            </a:r>
            <a:br>
              <a:rPr lang="en-CA" sz="2800" dirty="0" smtClean="0"/>
            </a:br>
            <a:r>
              <a:rPr lang="en-CA" sz="2800" dirty="0" smtClean="0"/>
              <a:t/>
            </a:r>
            <a:br>
              <a:rPr lang="en-CA" sz="2800" dirty="0" smtClean="0"/>
            </a:br>
            <a:endParaRPr lang="en-CA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choreography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72500" cy="50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sz="2800" smtClean="0"/>
              <a:t>Present the question. Don’t read it aloud.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7" name="Rounded Rectangle 6"/>
          <p:cNvSpPr/>
          <p:nvPr/>
        </p:nvSpPr>
        <p:spPr>
          <a:xfrm>
            <a:off x="1714500" y="1828800"/>
            <a:ext cx="6972300" cy="33147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smtClean="0">
                <a:solidFill>
                  <a:schemeClr val="tx1"/>
                </a:solidFill>
              </a:rPr>
              <a:t>Reasons for not reading the question aloud: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your voice may give away key features or even the answer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you might read the question you hoped to ask, not the words that are actually there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the students are not listening anyway – they’re trying to read it themselves and your voice may, in fact, distract them</a:t>
            </a:r>
            <a:endParaRPr lang="en-CA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choreography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72500" cy="50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CA" sz="2800" smtClean="0"/>
              <a:t>“Please answer this on your own.”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1714500" y="1828800"/>
            <a:ext cx="6972300" cy="46863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smtClean="0">
                <a:solidFill>
                  <a:schemeClr val="tx1"/>
                </a:solidFill>
              </a:rPr>
              <a:t>Goals of the first, solo vote: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 get the students to commit to an choice in their own minds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get the students to commit to a choice so they’ll be curious about the answer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get the students prepared to have a discussion with their peers, if necessary</a:t>
            </a:r>
          </a:p>
          <a:p>
            <a:r>
              <a:rPr lang="en-CA" sz="2400" smtClean="0">
                <a:solidFill>
                  <a:schemeClr val="tx1"/>
                </a:solidFill>
              </a:rPr>
              <a:t>If they discuss the question right way: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students are making choices based on someone else’s reasoning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those students cannot contribute to the peer instruction as they have no ideas of their own</a:t>
            </a:r>
          </a:p>
          <a:p>
            <a:endParaRPr lang="en-CA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choreography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72500" cy="50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CA" sz="2800" smtClean="0"/>
              <a:t>“Please answer this on your own.”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13</a:t>
            </a:fld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1714500" y="1828800"/>
            <a:ext cx="6972300" cy="43434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smtClean="0">
                <a:solidFill>
                  <a:schemeClr val="tx1"/>
                </a:solidFill>
              </a:rPr>
              <a:t>Students may be reluctant to quietly think on their own. After all, they have a better chance of picking the right choice after talking to their friends.</a:t>
            </a:r>
          </a:p>
          <a:p>
            <a:endParaRPr lang="en-CA" sz="2400" smtClean="0">
              <a:solidFill>
                <a:schemeClr val="tx1"/>
              </a:solidFill>
            </a:endParaRPr>
          </a:p>
          <a:p>
            <a:pPr algn="ctr"/>
            <a:r>
              <a:rPr lang="en-CA" sz="2400" smtClean="0">
                <a:solidFill>
                  <a:schemeClr val="tx1"/>
                </a:solidFill>
              </a:rPr>
              <a:t>“Answer this on my own? Yeah, right!”</a:t>
            </a:r>
          </a:p>
          <a:p>
            <a:endParaRPr lang="en-CA" sz="2400" smtClean="0">
              <a:solidFill>
                <a:schemeClr val="tx1"/>
              </a:solidFill>
            </a:endParaRPr>
          </a:p>
          <a:p>
            <a:r>
              <a:rPr lang="en-CA" sz="2400" smtClean="0">
                <a:solidFill>
                  <a:schemeClr val="tx1"/>
                </a:solidFill>
              </a:rPr>
              <a:t>If you’re going to impose a certain behaviour on the students, getting their “buy-in” is critical. Explain to them why the solo vote is so important. Explain it to them early in the term and remind them when they start drifting to immediate discussions.</a:t>
            </a:r>
          </a:p>
          <a:p>
            <a:pPr marL="463550" indent="-231775">
              <a:buFont typeface="Arial" pitchFamily="34" charset="0"/>
              <a:buChar char="•"/>
            </a:pPr>
            <a:endParaRPr lang="en-CA" sz="2400" smtClean="0">
              <a:solidFill>
                <a:schemeClr val="tx1"/>
              </a:solidFill>
            </a:endParaRPr>
          </a:p>
          <a:p>
            <a:endParaRPr lang="en-CA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choreography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CA" sz="2800" dirty="0"/>
              <a:t>Don’t start the </a:t>
            </a:r>
            <a:r>
              <a:rPr lang="en-CA" sz="2800" dirty="0" err="1"/>
              <a:t>i</a:t>
            </a:r>
            <a:r>
              <a:rPr lang="en-CA" sz="2800" dirty="0"/>
              <a:t>&gt;clicker poll. Instead give the students sufficient time to make a choice. </a:t>
            </a:r>
            <a:r>
              <a:rPr lang="en-CA" sz="2800" dirty="0" smtClean="0"/>
              <a:t>What is </a:t>
            </a:r>
            <a:r>
              <a:rPr lang="en-CA" sz="2800" i="1" dirty="0" smtClean="0"/>
              <a:t>sufficient</a:t>
            </a:r>
            <a:r>
              <a:rPr lang="en-CA" sz="2800" dirty="0" smtClean="0"/>
              <a:t>? </a:t>
            </a:r>
            <a:endParaRPr lang="en-CA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1257300" y="2743200"/>
            <a:ext cx="7429500" cy="33147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63550" indent="-231775">
              <a:buFont typeface="Arial" pitchFamily="34" charset="0"/>
              <a:buChar char="•"/>
            </a:pPr>
            <a:r>
              <a:rPr lang="en-CA" sz="2400" dirty="0" smtClean="0">
                <a:solidFill>
                  <a:schemeClr val="tx1"/>
                </a:solidFill>
              </a:rPr>
              <a:t>Turn to the screen, read and answer the question as if you are one of your students.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dirty="0" smtClean="0">
                <a:solidFill>
                  <a:schemeClr val="tx1"/>
                </a:solidFill>
              </a:rPr>
              <a:t>Another possibility:  keep facing the class, helping those with confused stares. 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dirty="0" smtClean="0">
                <a:solidFill>
                  <a:schemeClr val="tx1"/>
                </a:solidFill>
              </a:rPr>
              <a:t>Another possibility: model how to think about the question by “</a:t>
            </a:r>
            <a:r>
              <a:rPr lang="en-CA" sz="2400" dirty="0">
                <a:solidFill>
                  <a:schemeClr val="tx1"/>
                </a:solidFill>
              </a:rPr>
              <a:t>acting it out</a:t>
            </a:r>
            <a:r>
              <a:rPr lang="en-CA" sz="2400" dirty="0" smtClean="0">
                <a:solidFill>
                  <a:schemeClr val="tx1"/>
                </a:solidFill>
              </a:rPr>
              <a:t>.” 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dirty="0" smtClean="0">
                <a:solidFill>
                  <a:schemeClr val="tx1"/>
                </a:solidFill>
              </a:rPr>
              <a:t>When you notice students picking up their clickers and getting restless, they are prepared to vote.</a:t>
            </a:r>
          </a:p>
          <a:p>
            <a:pPr marL="463550" indent="-231775">
              <a:buFont typeface="Arial" pitchFamily="34" charset="0"/>
              <a:buChar char="•"/>
            </a:pPr>
            <a:endParaRPr lang="en-CA" sz="2400" dirty="0">
              <a:solidFill>
                <a:schemeClr val="tx1"/>
              </a:solidFill>
            </a:endParaRPr>
          </a:p>
          <a:p>
            <a:pPr marL="463550" indent="-231775">
              <a:buFont typeface="Arial" pitchFamily="34" charset="0"/>
              <a:buChar char="•"/>
            </a:pPr>
            <a:endParaRPr lang="en-CA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019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choreography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CA" sz="2800" dirty="0" smtClean="0"/>
              <a:t>When </a:t>
            </a:r>
            <a:r>
              <a:rPr lang="en-CA" sz="2800" i="1" dirty="0" smtClean="0"/>
              <a:t>you</a:t>
            </a:r>
            <a:r>
              <a:rPr lang="en-CA" sz="2800" dirty="0" smtClean="0"/>
              <a:t> have made a choice or when you see the class getting restless, ask the students, “Do you need more time?”</a:t>
            </a:r>
            <a:br>
              <a:rPr lang="en-CA" sz="2800" dirty="0" smtClean="0"/>
            </a:b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sz="1000" dirty="0" smtClean="0"/>
              <a:t/>
            </a:r>
            <a:br>
              <a:rPr lang="en-CA" sz="1000" dirty="0" smtClean="0"/>
            </a:br>
            <a:endParaRPr lang="en-CA" sz="28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CA" sz="2800" dirty="0" smtClean="0"/>
              <a:t>“Yes!” Give them a few more seconds.</a:t>
            </a:r>
            <a:br>
              <a:rPr lang="en-CA" sz="2800" dirty="0" smtClean="0"/>
            </a:br>
            <a:r>
              <a:rPr lang="en-CA" sz="2800" dirty="0" smtClean="0"/>
              <a:t>“[silence]” Ask them to prepare to vote.</a:t>
            </a:r>
            <a:br>
              <a:rPr lang="en-CA" sz="2800" dirty="0" smtClean="0"/>
            </a:br>
            <a:endParaRPr lang="en-CA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15</a:t>
            </a:fld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1714500" y="2514600"/>
            <a:ext cx="6972300" cy="29718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dirty="0" smtClean="0">
                <a:solidFill>
                  <a:schemeClr val="tx1"/>
                </a:solidFill>
              </a:rPr>
              <a:t>If many students are not ready to vote, they will not have committed to a choice and will be unprepared to discuss the question.</a:t>
            </a:r>
          </a:p>
          <a:p>
            <a:r>
              <a:rPr lang="en-CA" sz="1200" dirty="0" smtClean="0">
                <a:solidFill>
                  <a:schemeClr val="tx1"/>
                </a:solidFill>
              </a:rPr>
              <a:t/>
            </a:r>
            <a:br>
              <a:rPr lang="en-CA" sz="1200" dirty="0" smtClean="0">
                <a:solidFill>
                  <a:schemeClr val="tx1"/>
                </a:solidFill>
              </a:rPr>
            </a:br>
            <a:r>
              <a:rPr lang="en-CA" sz="2400" dirty="0" smtClean="0">
                <a:solidFill>
                  <a:schemeClr val="tx1"/>
                </a:solidFill>
              </a:rPr>
              <a:t>Some students may be uncomfortable asking for more time. Make it clear, from the first class, that you’ll honour the request with no repercussions  to the student who asked.</a:t>
            </a:r>
            <a:endParaRPr lang="en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choreography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72500" cy="50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CA" sz="2800" smtClean="0"/>
              <a:t>“Please vote. You have 30 seconds.”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16</a:t>
            </a:fld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1714500" y="1943100"/>
            <a:ext cx="6972300" cy="38862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smtClean="0">
                <a:solidFill>
                  <a:schemeClr val="tx1"/>
                </a:solidFill>
              </a:rPr>
              <a:t>If you’ve given them sufficient time to commit to a choice, the voting should take very little time. </a:t>
            </a:r>
          </a:p>
          <a:p>
            <a:endParaRPr lang="en-CA" sz="2400" smtClean="0">
              <a:solidFill>
                <a:schemeClr val="tx1"/>
              </a:solidFill>
            </a:endParaRPr>
          </a:p>
          <a:p>
            <a:r>
              <a:rPr lang="en-CA" sz="2400" smtClean="0">
                <a:solidFill>
                  <a:schemeClr val="tx1"/>
                </a:solidFill>
              </a:rPr>
              <a:t>Another option: watch the number of votes and when most of the votes are in say, “Can I have your final answers, please?”.</a:t>
            </a:r>
          </a:p>
          <a:p>
            <a:endParaRPr lang="en-CA" sz="2400" smtClean="0">
              <a:solidFill>
                <a:schemeClr val="tx1"/>
              </a:solidFill>
            </a:endParaRPr>
          </a:p>
          <a:p>
            <a:r>
              <a:rPr lang="en-CA" sz="2400" smtClean="0">
                <a:solidFill>
                  <a:schemeClr val="tx1"/>
                </a:solidFill>
              </a:rPr>
              <a:t>Having a set routine will help the students recognize “now is the time for thinking”, “now is the time for voting”, “now is the time for discussing”...</a:t>
            </a:r>
            <a:endParaRPr lang="en-CA" sz="2400">
              <a:solidFill>
                <a:schemeClr val="tx1"/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 l="33600" r="32800"/>
          <a:stretch>
            <a:fillRect/>
          </a:stretch>
        </p:blipFill>
        <p:spPr bwMode="auto">
          <a:xfrm>
            <a:off x="457200" y="1805940"/>
            <a:ext cx="921712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choreography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CA" sz="2800" smtClean="0"/>
              <a:t>Check distribution of votes on the </a:t>
            </a:r>
            <a:r>
              <a:rPr lang="en-CA" sz="2800" err="1" smtClean="0"/>
              <a:t>i</a:t>
            </a:r>
            <a:r>
              <a:rPr lang="en-CA" sz="2800" smtClean="0"/>
              <a:t>&gt;clicker receiver. </a:t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endParaRPr lang="en-CA" sz="28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17</a:t>
            </a:fld>
            <a:endParaRPr lang="en-CA"/>
          </a:p>
        </p:txBody>
      </p:sp>
      <p:sp>
        <p:nvSpPr>
          <p:cNvPr id="7" name="Rounded Rectangle 6"/>
          <p:cNvSpPr/>
          <p:nvPr/>
        </p:nvSpPr>
        <p:spPr>
          <a:xfrm>
            <a:off x="1714500" y="1828800"/>
            <a:ext cx="6972300" cy="45720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smtClean="0">
                <a:solidFill>
                  <a:schemeClr val="tx1"/>
                </a:solidFill>
              </a:rPr>
              <a:t>Don’t show the histogram to the class (yet):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if there is a popular choice, students are apt to vote for it in a 2</a:t>
            </a:r>
            <a:r>
              <a:rPr lang="en-CA" sz="2400" baseline="30000" smtClean="0">
                <a:solidFill>
                  <a:schemeClr val="tx1"/>
                </a:solidFill>
              </a:rPr>
              <a:t>nd</a:t>
            </a:r>
            <a:r>
              <a:rPr lang="en-CA" sz="2400" smtClean="0">
                <a:solidFill>
                  <a:schemeClr val="tx1"/>
                </a:solidFill>
              </a:rPr>
              <a:t> vote, without reasoning  why.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a student who picked an unpopular choice is very unlikely to participate in peer or class discussion</a:t>
            </a:r>
          </a:p>
          <a:p>
            <a:endParaRPr lang="en-CA" sz="1000">
              <a:solidFill>
                <a:schemeClr val="tx1"/>
              </a:solidFill>
            </a:endParaRPr>
          </a:p>
          <a:p>
            <a:r>
              <a:rPr lang="en-CA" sz="2400">
                <a:solidFill>
                  <a:schemeClr val="tx1"/>
                </a:solidFill>
              </a:rPr>
              <a:t>You can motivate students without showing the histogram, </a:t>
            </a:r>
            <a:r>
              <a:rPr lang="en-CA" sz="2400" smtClean="0">
                <a:solidFill>
                  <a:schemeClr val="tx1"/>
                </a:solidFill>
              </a:rPr>
              <a:t>e.g</a:t>
            </a:r>
            <a:r>
              <a:rPr lang="en-CA" sz="2400">
                <a:solidFill>
                  <a:schemeClr val="tx1"/>
                </a:solidFill>
              </a:rPr>
              <a:t>., by saying “there seem to be two popular answers</a:t>
            </a:r>
            <a:r>
              <a:rPr lang="en-CA" sz="2400" smtClean="0">
                <a:solidFill>
                  <a:schemeClr val="tx1"/>
                </a:solidFill>
              </a:rPr>
              <a:t>”</a:t>
            </a:r>
            <a:br>
              <a:rPr lang="en-CA" sz="2400" smtClean="0">
                <a:solidFill>
                  <a:schemeClr val="tx1"/>
                </a:solidFill>
              </a:rPr>
            </a:br>
            <a:endParaRPr lang="en-CA" sz="1000" smtClean="0">
              <a:solidFill>
                <a:schemeClr val="tx1"/>
              </a:solidFill>
            </a:endParaRPr>
          </a:p>
          <a:p>
            <a:r>
              <a:rPr lang="en-CA" sz="2400" smtClean="0">
                <a:solidFill>
                  <a:schemeClr val="tx1"/>
                </a:solidFill>
              </a:rPr>
              <a:t>The students’ behaviours will change when they see the histogram, probably not for the right reasons.</a:t>
            </a:r>
          </a:p>
          <a:p>
            <a:endParaRPr lang="en-CA" sz="2400">
              <a:solidFill>
                <a:schemeClr val="tx1"/>
              </a:solidFill>
            </a:endParaRPr>
          </a:p>
          <a:p>
            <a:endParaRPr lang="en-CA" sz="2400">
              <a:solidFill>
                <a:schemeClr val="tx1"/>
              </a:solidFill>
            </a:endParaRPr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14300" y="2628900"/>
            <a:ext cx="19812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choreography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8"/>
            </a:pPr>
            <a:r>
              <a:rPr lang="en-CA" sz="2800" smtClean="0"/>
              <a:t>Depending on the distribution of votes, proceed.</a:t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endParaRPr lang="en-CA" sz="28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18</a:t>
            </a:fld>
            <a:endParaRPr lang="en-CA"/>
          </a:p>
        </p:txBody>
      </p:sp>
      <p:sp>
        <p:nvSpPr>
          <p:cNvPr id="6" name="Rounded Rectangle 5"/>
          <p:cNvSpPr/>
          <p:nvPr/>
        </p:nvSpPr>
        <p:spPr>
          <a:xfrm>
            <a:off x="1714500" y="1943100"/>
            <a:ext cx="6972300" cy="10287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smtClean="0">
                <a:solidFill>
                  <a:schemeClr val="tx1"/>
                </a:solidFill>
              </a:rPr>
              <a:t>We’ll discuss reacting to various distribution scenarios in a few moments.</a:t>
            </a:r>
            <a:endParaRPr lang="en-CA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714500" y="2171700"/>
            <a:ext cx="6972300" cy="38862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smtClean="0">
                <a:solidFill>
                  <a:schemeClr val="tx1"/>
                </a:solidFill>
              </a:rPr>
              <a:t>Even if more than 80–90% of the students have picked the correct choice, some students are still not sure why that choice is correct.</a:t>
            </a:r>
          </a:p>
          <a:p>
            <a:endParaRPr lang="en-CA" sz="2400" smtClean="0">
              <a:solidFill>
                <a:schemeClr val="tx1"/>
              </a:solidFill>
            </a:endParaRPr>
          </a:p>
          <a:p>
            <a:r>
              <a:rPr lang="en-CA" sz="2400" smtClean="0">
                <a:solidFill>
                  <a:schemeClr val="tx1"/>
                </a:solidFill>
              </a:rPr>
              <a:t>Briefly confirm the correct choice: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explain why the correct choice is correct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 smtClean="0">
                <a:solidFill>
                  <a:schemeClr val="tx1"/>
                </a:solidFill>
              </a:rPr>
              <a:t>if the other choices were carefully chosen, explain why the incorrect choices are incorrect</a:t>
            </a:r>
          </a:p>
          <a:p>
            <a:pPr marL="463550" indent="-231775">
              <a:buFont typeface="Arial" pitchFamily="34" charset="0"/>
              <a:buChar char="•"/>
            </a:pPr>
            <a:r>
              <a:rPr lang="en-CA" sz="2400">
                <a:solidFill>
                  <a:schemeClr val="tx1"/>
                </a:solidFill>
              </a:rPr>
              <a:t>allows those who chose the correct answer to make sure they had the correct </a:t>
            </a:r>
            <a:r>
              <a:rPr lang="en-CA" sz="2400" smtClean="0">
                <a:solidFill>
                  <a:schemeClr val="tx1"/>
                </a:solidFill>
              </a:rPr>
              <a:t>reasoning</a:t>
            </a:r>
            <a:endParaRPr lang="en-CA" sz="24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choreography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CA" sz="2800" smtClean="0"/>
              <a:t>At the end, confirm the answer(s) and continue with the class.</a:t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r>
              <a:rPr lang="en-CA" sz="2800" smtClean="0"/>
              <a:t/>
            </a:r>
            <a:br>
              <a:rPr lang="en-CA" sz="2800" smtClean="0"/>
            </a:br>
            <a:endParaRPr lang="en-CA" sz="28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Schedule</a:t>
            </a:r>
            <a:endParaRPr lang="en-CA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799340"/>
        </p:xfrm>
        <a:graphic>
          <a:graphicData uri="http://schemas.openxmlformats.org/drawingml/2006/table">
            <a:tbl>
              <a:tblPr bandRow="1">
                <a:tableStyleId>{74C1A8A3-306A-4EB7-A6B1-4F7E0EB9C5D6}</a:tableStyleId>
              </a:tblPr>
              <a:tblGrid>
                <a:gridCol w="2857500"/>
                <a:gridCol w="5372100"/>
              </a:tblGrid>
              <a:tr h="486840">
                <a:tc>
                  <a:txBody>
                    <a:bodyPr/>
                    <a:lstStyle/>
                    <a:p>
                      <a:pPr algn="l"/>
                      <a:r>
                        <a:rPr lang="en-CA" sz="2400" dirty="0" smtClean="0"/>
                        <a:t>9:00 – 9:30 am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2400" smtClean="0"/>
                        <a:t>coffee and refreshments</a:t>
                      </a:r>
                      <a:endParaRPr lang="en-CA" sz="2400"/>
                    </a:p>
                  </a:txBody>
                  <a:tcPr/>
                </a:tc>
              </a:tr>
              <a:tr h="840300">
                <a:tc>
                  <a:txBody>
                    <a:bodyPr/>
                    <a:lstStyle/>
                    <a:p>
                      <a:pPr algn="l"/>
                      <a:r>
                        <a:rPr lang="en-CA" sz="2400" smtClean="0"/>
                        <a:t>9:30 – 10:45 am</a:t>
                      </a:r>
                      <a:endParaRPr lang="en-C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2400" dirty="0" smtClean="0"/>
                        <a:t>demonstration</a:t>
                      </a:r>
                      <a:r>
                        <a:rPr lang="en-CA" sz="2400" baseline="0" dirty="0" smtClean="0"/>
                        <a:t> and discussion of effective peer instruction </a:t>
                      </a:r>
                      <a:r>
                        <a:rPr lang="en-CA" sz="2400" dirty="0" smtClean="0"/>
                        <a:t>“choreography”,</a:t>
                      </a:r>
                      <a:r>
                        <a:rPr lang="en-CA" sz="2400" baseline="0" dirty="0" smtClean="0"/>
                        <a:t> </a:t>
                      </a:r>
                      <a:r>
                        <a:rPr lang="en-CA" sz="2400" dirty="0" smtClean="0"/>
                        <a:t>reactin</a:t>
                      </a:r>
                      <a:r>
                        <a:rPr lang="en-CA" sz="2400" baseline="0" dirty="0" smtClean="0"/>
                        <a:t>g to students’ votes</a:t>
                      </a:r>
                      <a:endParaRPr lang="en-CA" sz="2400" dirty="0"/>
                    </a:p>
                  </a:txBody>
                  <a:tcPr/>
                </a:tc>
              </a:tr>
              <a:tr h="486840">
                <a:tc>
                  <a:txBody>
                    <a:bodyPr/>
                    <a:lstStyle/>
                    <a:p>
                      <a:pPr algn="l"/>
                      <a:r>
                        <a:rPr lang="en-CA" sz="2400" smtClean="0"/>
                        <a:t>10:45 – 11:00 am</a:t>
                      </a:r>
                      <a:endParaRPr lang="en-C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2400" smtClean="0"/>
                        <a:t>coffee break</a:t>
                      </a:r>
                      <a:endParaRPr lang="en-CA" sz="2400"/>
                    </a:p>
                  </a:txBody>
                  <a:tcPr/>
                </a:tc>
              </a:tr>
              <a:tr h="486840">
                <a:tc>
                  <a:txBody>
                    <a:bodyPr/>
                    <a:lstStyle/>
                    <a:p>
                      <a:pPr algn="l"/>
                      <a:r>
                        <a:rPr lang="en-CA" sz="2400" dirty="0" smtClean="0"/>
                        <a:t>11:00 am – 12:00 pm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2400" baseline="0" dirty="0" smtClean="0"/>
                        <a:t>practice running  peer instruction episodes</a:t>
                      </a:r>
                      <a:endParaRPr lang="en-CA" sz="2400" dirty="0"/>
                    </a:p>
                  </a:txBody>
                  <a:tcPr/>
                </a:tc>
              </a:tr>
              <a:tr h="486840">
                <a:tc>
                  <a:txBody>
                    <a:bodyPr/>
                    <a:lstStyle/>
                    <a:p>
                      <a:pPr algn="l"/>
                      <a:r>
                        <a:rPr lang="en-CA" sz="2400" dirty="0" smtClean="0"/>
                        <a:t>12:00 – 12:30</a:t>
                      </a:r>
                      <a:r>
                        <a:rPr lang="en-CA" sz="2400" baseline="0" dirty="0" smtClean="0"/>
                        <a:t> pm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2400" dirty="0" smtClean="0"/>
                        <a:t>clicker points, technical</a:t>
                      </a:r>
                      <a:r>
                        <a:rPr lang="en-CA" sz="2400" baseline="0" dirty="0" smtClean="0"/>
                        <a:t> support</a:t>
                      </a:r>
                      <a:endParaRPr lang="en-CA" sz="2400" dirty="0"/>
                    </a:p>
                  </a:txBody>
                  <a:tcPr/>
                </a:tc>
              </a:tr>
              <a:tr h="486840">
                <a:tc>
                  <a:txBody>
                    <a:bodyPr/>
                    <a:lstStyle/>
                    <a:p>
                      <a:pPr algn="l"/>
                      <a:r>
                        <a:rPr lang="en-CA" sz="2400" dirty="0" smtClean="0"/>
                        <a:t>12:30 pm –</a:t>
                      </a:r>
                      <a:r>
                        <a:rPr lang="en-CA" sz="2400" baseline="0" dirty="0" smtClean="0"/>
                        <a:t> 1:00 pm</a:t>
                      </a:r>
                      <a:endParaRPr lang="en-C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2400" dirty="0" smtClean="0"/>
                        <a:t>lunch (provided)</a:t>
                      </a:r>
                      <a:endParaRPr lang="en-CA" sz="2400" dirty="0"/>
                    </a:p>
                  </a:txBody>
                  <a:tcPr/>
                </a:tc>
              </a:tr>
              <a:tr h="840300">
                <a:tc>
                  <a:txBody>
                    <a:bodyPr/>
                    <a:lstStyle/>
                    <a:p>
                      <a:pPr algn="l"/>
                      <a:r>
                        <a:rPr lang="en-CA" sz="2400" smtClean="0"/>
                        <a:t>1:00 pm –</a:t>
                      </a:r>
                      <a:r>
                        <a:rPr lang="en-CA" sz="2400" baseline="0" smtClean="0"/>
                        <a:t> 2:30 pm</a:t>
                      </a:r>
                      <a:endParaRPr lang="en-CA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2400" smtClean="0"/>
                        <a:t>Workshop</a:t>
                      </a:r>
                      <a:r>
                        <a:rPr lang="en-CA" sz="2400" baseline="0" smtClean="0"/>
                        <a:t> 2: Creating good clicker questions in physics and astronomy</a:t>
                      </a:r>
                      <a:endParaRPr lang="en-CA" sz="240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8458200" cy="1143000"/>
          </a:xfrm>
        </p:spPr>
        <p:txBody>
          <a:bodyPr/>
          <a:lstStyle/>
          <a:p>
            <a:r>
              <a:rPr lang="en-CA" dirty="0" smtClean="0"/>
              <a:t>Reacting to their votes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20</a:t>
            </a:fld>
            <a:endParaRPr lang="en-CA"/>
          </a:p>
        </p:txBody>
      </p:sp>
      <p:pic>
        <p:nvPicPr>
          <p:cNvPr id="9" name="Picture 8" descr="iclicker2base_UBC.JPG"/>
          <p:cNvPicPr>
            <a:picLocks noChangeAspect="1"/>
          </p:cNvPicPr>
          <p:nvPr/>
        </p:nvPicPr>
        <p:blipFill>
          <a:blip r:embed="rId3" cstate="print"/>
          <a:srcRect l="6272" t="8014" r="12195" b="8362"/>
          <a:stretch>
            <a:fillRect/>
          </a:stretch>
        </p:blipFill>
        <p:spPr>
          <a:xfrm>
            <a:off x="514350" y="2514600"/>
            <a:ext cx="4629150" cy="3560884"/>
          </a:xfrm>
          <a:prstGeom prst="rect">
            <a:avLst/>
          </a:prstGeom>
        </p:spPr>
      </p:pic>
      <p:sp>
        <p:nvSpPr>
          <p:cNvPr id="15" name="Content Placeholder 2"/>
          <p:cNvSpPr txBox="1">
            <a:spLocks/>
          </p:cNvSpPr>
          <p:nvPr/>
        </p:nvSpPr>
        <p:spPr>
          <a:xfrm>
            <a:off x="457200" y="1143000"/>
            <a:ext cx="8343900" cy="12573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You don’t know what’s going to happen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 but you can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anticipate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 and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prepare yourself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 for the likely outcomes.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57800" y="2514600"/>
            <a:ext cx="3429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dirty="0" smtClean="0">
                <a:solidFill>
                  <a:prstClr val="black"/>
                </a:solidFill>
              </a:rPr>
              <a:t>When you know the first-vote distribution (but they don’t) you have lots of options.</a:t>
            </a:r>
          </a:p>
          <a:p>
            <a:endParaRPr lang="en-CA" sz="2800" dirty="0" smtClean="0">
              <a:solidFill>
                <a:prstClr val="black"/>
              </a:solidFill>
            </a:endParaRPr>
          </a:p>
          <a:p>
            <a:r>
              <a:rPr lang="en-CA" sz="2800" dirty="0" smtClean="0">
                <a:solidFill>
                  <a:prstClr val="black"/>
                </a:solidFill>
              </a:rPr>
              <a:t>This is where you show your “agility.”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/>
          <p:cNvSpPr txBox="1">
            <a:spLocks/>
          </p:cNvSpPr>
          <p:nvPr/>
        </p:nvSpPr>
        <p:spPr>
          <a:xfrm>
            <a:off x="457200" y="1143000"/>
            <a:ext cx="5600700" cy="18288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What do you think you should do with this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first-vote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 distribution?</a:t>
            </a:r>
            <a:b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(C is the correct answer)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21</a:t>
            </a:fld>
            <a:endParaRPr lang="en-CA"/>
          </a:p>
        </p:txBody>
      </p:sp>
      <p:sp>
        <p:nvSpPr>
          <p:cNvPr id="22" name="TextBox 21"/>
          <p:cNvSpPr txBox="1"/>
          <p:nvPr/>
        </p:nvSpPr>
        <p:spPr>
          <a:xfrm>
            <a:off x="457200" y="3200400"/>
            <a:ext cx="83439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arenR"/>
            </a:pPr>
            <a:r>
              <a:rPr lang="en-CA" sz="2800" dirty="0" smtClean="0"/>
              <a:t>“Turn to your neighbours and convince them you’re right”</a:t>
            </a:r>
          </a:p>
          <a:p>
            <a:pPr marL="514350" indent="-514350">
              <a:buAutoNum type="alphaUcParenR"/>
            </a:pPr>
            <a:r>
              <a:rPr lang="en-CA" sz="2800" dirty="0" smtClean="0"/>
              <a:t>move on – everyone got it</a:t>
            </a:r>
          </a:p>
          <a:p>
            <a:pPr marL="514350" indent="-514350">
              <a:buFontTx/>
              <a:buAutoNum type="alphaUcParenR"/>
            </a:pPr>
            <a:r>
              <a:rPr lang="en-CA" sz="2800" dirty="0" smtClean="0"/>
              <a:t>confirm correct answer and move on</a:t>
            </a:r>
          </a:p>
          <a:p>
            <a:pPr marL="514350" indent="-514350">
              <a:buAutoNum type="alphaUcParenR"/>
            </a:pPr>
            <a:r>
              <a:rPr lang="en-CA" sz="2800" dirty="0" smtClean="0"/>
              <a:t>“Can someone who answered C tell us why they made that choice?”</a:t>
            </a:r>
          </a:p>
          <a:p>
            <a:pPr marL="514350" indent="-514350">
              <a:buAutoNum type="alphaUcParenR"/>
            </a:pPr>
            <a:r>
              <a:rPr lang="en-CA" sz="2800" dirty="0" smtClean="0"/>
              <a:t>other</a:t>
            </a:r>
            <a:endParaRPr lang="en-CA" sz="28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429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325134" y="2464695"/>
          <a:ext cx="2418010" cy="51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3602"/>
                <a:gridCol w="483602"/>
                <a:gridCol w="483602"/>
                <a:gridCol w="483602"/>
                <a:gridCol w="4836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A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B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C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D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E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429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143000"/>
            <a:ext cx="5486400" cy="1143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What do you think you should do with this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first-vote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 distribution?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22</a:t>
            </a:fld>
            <a:endParaRPr lang="en-CA"/>
          </a:p>
        </p:txBody>
      </p:sp>
      <p:sp>
        <p:nvSpPr>
          <p:cNvPr id="22" name="TextBox 21"/>
          <p:cNvSpPr txBox="1"/>
          <p:nvPr/>
        </p:nvSpPr>
        <p:spPr>
          <a:xfrm>
            <a:off x="457200" y="2861370"/>
            <a:ext cx="83439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arenR"/>
            </a:pPr>
            <a:r>
              <a:rPr lang="en-CA" sz="2800" dirty="0" smtClean="0"/>
              <a:t>“Turn to your neighbours and convince them you’re right”</a:t>
            </a:r>
          </a:p>
          <a:p>
            <a:pPr marL="514350" indent="-514350">
              <a:buFontTx/>
              <a:buAutoNum type="alphaUcParenR"/>
            </a:pPr>
            <a:r>
              <a:rPr lang="en-CA" sz="2800" dirty="0" smtClean="0"/>
              <a:t>confirm correct answer and move on</a:t>
            </a:r>
          </a:p>
          <a:p>
            <a:pPr marL="514350" indent="-514350">
              <a:buAutoNum type="alphaUcParenR"/>
            </a:pPr>
            <a:r>
              <a:rPr lang="en-CA" sz="2800" dirty="0" smtClean="0"/>
              <a:t>“Can someone who </a:t>
            </a:r>
            <a:r>
              <a:rPr lang="en-CA" sz="2800" smtClean="0"/>
              <a:t>answered B </a:t>
            </a:r>
            <a:r>
              <a:rPr lang="en-CA" sz="2800" dirty="0" smtClean="0"/>
              <a:t>tell us why they made that choice?”</a:t>
            </a:r>
          </a:p>
          <a:p>
            <a:pPr marL="514350" indent="-514350">
              <a:buAutoNum type="alphaUcParenR"/>
            </a:pPr>
            <a:r>
              <a:rPr lang="en-CA" sz="2800" dirty="0" smtClean="0"/>
              <a:t>“Would someone like to explain why they picked the answer they did?”</a:t>
            </a:r>
          </a:p>
          <a:p>
            <a:pPr marL="514350" indent="-514350">
              <a:buAutoNum type="alphaUcParenR"/>
            </a:pPr>
            <a:r>
              <a:rPr lang="en-CA" sz="2800" dirty="0" smtClean="0"/>
              <a:t>other</a:t>
            </a:r>
            <a:endParaRPr lang="en-CA" sz="28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325134" y="2464695"/>
          <a:ext cx="2418010" cy="51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3602"/>
                <a:gridCol w="483602"/>
                <a:gridCol w="483602"/>
                <a:gridCol w="483602"/>
                <a:gridCol w="4836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A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B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C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D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E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429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23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325134" y="2464695"/>
          <a:ext cx="2418010" cy="51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3602"/>
                <a:gridCol w="483602"/>
                <a:gridCol w="483602"/>
                <a:gridCol w="483602"/>
                <a:gridCol w="4836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A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B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C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D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E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143000"/>
            <a:ext cx="5486400" cy="1143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What do you think you should do with this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first-vote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 distribution?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/>
          <p:cNvSpPr txBox="1">
            <a:spLocks/>
          </p:cNvSpPr>
          <p:nvPr/>
        </p:nvSpPr>
        <p:spPr>
          <a:xfrm>
            <a:off x="457200" y="1143000"/>
            <a:ext cx="5600700" cy="18288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What do you think you should do with this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first-vote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 distribution?</a:t>
            </a:r>
            <a:b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(C is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not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 the correct answer)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24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429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325134" y="2464695"/>
          <a:ext cx="2418010" cy="51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3602"/>
                <a:gridCol w="483602"/>
                <a:gridCol w="483602"/>
                <a:gridCol w="483602"/>
                <a:gridCol w="4836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A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B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C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D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E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42900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25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325134" y="2464695"/>
          <a:ext cx="2418010" cy="518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3602"/>
                <a:gridCol w="483602"/>
                <a:gridCol w="483602"/>
                <a:gridCol w="483602"/>
                <a:gridCol w="4836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A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B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smtClean="0"/>
                        <a:t>C</a:t>
                      </a:r>
                      <a:endParaRPr lang="en-CA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D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E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143000"/>
            <a:ext cx="5486400" cy="1143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What do you think you should do if this is the </a:t>
            </a:r>
            <a:r>
              <a:rPr lang="en-US" sz="2800" b="1" dirty="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second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-vote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ＭＳ Ｐゴシック" charset="0"/>
                <a:cs typeface="ＭＳ Ｐゴシック" charset="0"/>
              </a:rPr>
              <a:t> distribution?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Reacting to their votes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800" dirty="0" smtClean="0"/>
              <a:t>When you know the first-vote distribution (but they don’t) there are many options. You can </a:t>
            </a:r>
          </a:p>
          <a:p>
            <a:pPr marL="463550" indent="-231775"/>
            <a:r>
              <a:rPr lang="en-CA" sz="2800" dirty="0" smtClean="0"/>
              <a:t>confirm and move on</a:t>
            </a:r>
          </a:p>
          <a:p>
            <a:pPr marL="463550" indent="-231775"/>
            <a:r>
              <a:rPr lang="en-CA" sz="2800" dirty="0" smtClean="0"/>
              <a:t>ask the students to discuss with their peers</a:t>
            </a:r>
          </a:p>
          <a:p>
            <a:pPr marL="463550" indent="-231775"/>
            <a:r>
              <a:rPr lang="en-CA" sz="2800" dirty="0" smtClean="0"/>
              <a:t>ask students to advocate for the choices they made</a:t>
            </a:r>
          </a:p>
          <a:p>
            <a:pPr marL="463550" indent="-231775"/>
            <a:r>
              <a:rPr lang="en-CA" sz="2800" dirty="0" smtClean="0"/>
              <a:t>check that the question made sense</a:t>
            </a:r>
          </a:p>
          <a:p>
            <a:pPr marL="463550" indent="-231775"/>
            <a:r>
              <a:rPr lang="en-CA" sz="2800" dirty="0" smtClean="0"/>
              <a:t>eliminate one or more choices before re-voting </a:t>
            </a:r>
          </a:p>
          <a:p>
            <a:pPr marL="463550" indent="-231775"/>
            <a:r>
              <a:rPr lang="en-CA" sz="2800" dirty="0" smtClean="0"/>
              <a:t>and more...</a:t>
            </a:r>
          </a:p>
          <a:p>
            <a:pPr marL="463550" indent="-231775" algn="ctr">
              <a:buNone/>
            </a:pPr>
            <a:r>
              <a:rPr lang="en-CA" sz="2800" dirty="0" smtClean="0"/>
              <a:t/>
            </a:r>
            <a:br>
              <a:rPr lang="en-CA" sz="2800" dirty="0" smtClean="0"/>
            </a:br>
            <a:r>
              <a:rPr lang="en-CA" dirty="0" smtClean="0"/>
              <a:t>This is where you show your “agility”.</a:t>
            </a:r>
            <a:endParaRPr lang="en-CA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26</a:t>
            </a:fld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Autofit/>
          </a:bodyPr>
          <a:lstStyle/>
          <a:p>
            <a:r>
              <a:rPr lang="en-CA" dirty="0" smtClean="0"/>
              <a:t>Coffee break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857500"/>
            <a:ext cx="8572500" cy="33147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2800" dirty="0" smtClean="0"/>
              <a:t>Please select a question if you haven’t yet.</a:t>
            </a:r>
            <a:endParaRPr lang="en-CA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27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Peer instruction practice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543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800" dirty="0" smtClean="0"/>
              <a:t>Take 5 minutes to look carefully at your question:</a:t>
            </a:r>
            <a:endParaRPr lang="en-CA" sz="2800" dirty="0"/>
          </a:p>
          <a:p>
            <a:pPr marL="682625" indent="-450850"/>
            <a:r>
              <a:rPr lang="en-CA" sz="2800" dirty="0" smtClean="0"/>
              <a:t>figure out the right answer (and why it’s right)</a:t>
            </a:r>
          </a:p>
          <a:p>
            <a:pPr marL="682625" indent="-450850"/>
            <a:r>
              <a:rPr lang="en-CA" sz="2800" dirty="0" smtClean="0"/>
              <a:t>try to identify the errors or misconceptions behind each distractor</a:t>
            </a:r>
          </a:p>
          <a:p>
            <a:pPr marL="682625" indent="-450850"/>
            <a:r>
              <a:rPr lang="en-CA" sz="2800" dirty="0" smtClean="0"/>
              <a:t>anticipate and prepare  yourself for possible distributions of votes</a:t>
            </a:r>
          </a:p>
          <a:p>
            <a:pPr marL="682625" indent="-450850"/>
            <a:r>
              <a:rPr lang="en-CA" sz="2800" dirty="0" smtClean="0"/>
              <a:t>review the choreography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28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508635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Feel free to write </a:t>
            </a:r>
            <a:r>
              <a:rPr kumimoji="0" lang="en-C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notes on your question and work from those notes – no need to memorize (yet!)</a:t>
            </a:r>
            <a:endParaRPr kumimoji="0" lang="en-C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D22AEF0-C4C1-4CAB-89E0-FEFC02B05CA0}" type="slidenum">
              <a:rPr lang="en-CA" smtClean="0"/>
              <a:pPr/>
              <a:t>29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143000" y="457200"/>
            <a:ext cx="7543800" cy="5029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71600" y="2971800"/>
            <a:ext cx="5029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1143000" y="5486400"/>
            <a:ext cx="7543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96700" y="5473125"/>
            <a:ext cx="930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none</a:t>
            </a:r>
            <a:endParaRPr lang="en-CA" sz="2800"/>
          </a:p>
        </p:txBody>
      </p:sp>
      <p:sp>
        <p:nvSpPr>
          <p:cNvPr id="13" name="TextBox 12"/>
          <p:cNvSpPr txBox="1"/>
          <p:nvPr/>
        </p:nvSpPr>
        <p:spPr>
          <a:xfrm>
            <a:off x="7388393" y="5473125"/>
            <a:ext cx="1218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correct</a:t>
            </a:r>
            <a:endParaRPr lang="en-CA" sz="2800"/>
          </a:p>
        </p:txBody>
      </p:sp>
      <p:sp>
        <p:nvSpPr>
          <p:cNvPr id="14" name="TextBox 13"/>
          <p:cNvSpPr txBox="1"/>
          <p:nvPr/>
        </p:nvSpPr>
        <p:spPr>
          <a:xfrm>
            <a:off x="3725821" y="5473125"/>
            <a:ext cx="2044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participation</a:t>
            </a:r>
            <a:endParaRPr lang="en-CA" sz="2800"/>
          </a:p>
        </p:txBody>
      </p:sp>
      <p:sp>
        <p:nvSpPr>
          <p:cNvPr id="15" name="TextBox 14"/>
          <p:cNvSpPr txBox="1"/>
          <p:nvPr/>
        </p:nvSpPr>
        <p:spPr>
          <a:xfrm>
            <a:off x="3539491" y="6057900"/>
            <a:ext cx="2416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Clicker points</a:t>
            </a:r>
            <a:endParaRPr lang="en-CA" sz="320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297309" y="2409051"/>
            <a:ext cx="36718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Student engagement</a:t>
            </a:r>
            <a:br>
              <a:rPr lang="en-CA" sz="3200" smtClean="0"/>
            </a:br>
            <a:r>
              <a:rPr lang="en-CA" sz="3200" smtClean="0"/>
              <a:t>(and learning)</a:t>
            </a:r>
            <a:endParaRPr lang="en-CA" sz="3200"/>
          </a:p>
        </p:txBody>
      </p:sp>
      <p:sp>
        <p:nvSpPr>
          <p:cNvPr id="19" name="TextBox 18"/>
          <p:cNvSpPr txBox="1"/>
          <p:nvPr/>
        </p:nvSpPr>
        <p:spPr>
          <a:xfrm>
            <a:off x="321575" y="457200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high</a:t>
            </a:r>
            <a:endParaRPr lang="en-CA" sz="2800"/>
          </a:p>
        </p:txBody>
      </p:sp>
      <p:sp>
        <p:nvSpPr>
          <p:cNvPr id="20" name="TextBox 19"/>
          <p:cNvSpPr txBox="1"/>
          <p:nvPr/>
        </p:nvSpPr>
        <p:spPr>
          <a:xfrm>
            <a:off x="423975" y="4914900"/>
            <a:ext cx="710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low</a:t>
            </a:r>
            <a:endParaRPr lang="en-CA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Typical Peer Instruction Episode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72100"/>
          </a:xfrm>
        </p:spPr>
        <p:txBody>
          <a:bodyPr>
            <a:noAutofit/>
          </a:bodyPr>
          <a:lstStyle/>
          <a:p>
            <a:pPr marL="682625" indent="-450850">
              <a:buAutoNum type="arabicPeriod"/>
            </a:pPr>
            <a:r>
              <a:rPr lang="en-CA" sz="2800" dirty="0" smtClean="0"/>
              <a:t>Instructor poses multiple-choice question.</a:t>
            </a:r>
            <a:br>
              <a:rPr lang="en-CA" sz="2800" dirty="0" smtClean="0"/>
            </a:br>
            <a:endParaRPr lang="en-CA" sz="2800" dirty="0" smtClean="0"/>
          </a:p>
          <a:p>
            <a:pPr marL="682625" indent="-450850">
              <a:buAutoNum type="arabicPeriod"/>
            </a:pPr>
            <a:r>
              <a:rPr lang="en-CA" sz="2800" dirty="0" smtClean="0"/>
              <a:t>Students think about question on their own.</a:t>
            </a:r>
            <a:br>
              <a:rPr lang="en-CA" sz="2800" dirty="0" smtClean="0"/>
            </a:br>
            <a:endParaRPr lang="en-CA" sz="2800" dirty="0" smtClean="0"/>
          </a:p>
          <a:p>
            <a:pPr marL="682625" indent="-450850">
              <a:buAutoNum type="arabicPeriod"/>
            </a:pPr>
            <a:r>
              <a:rPr lang="en-CA" sz="2800" dirty="0" smtClean="0"/>
              <a:t>Students vote for an answer using clickers, </a:t>
            </a:r>
            <a:br>
              <a:rPr lang="en-CA" sz="2800" dirty="0" smtClean="0"/>
            </a:br>
            <a:r>
              <a:rPr lang="en-CA" sz="2800" dirty="0" smtClean="0"/>
              <a:t>coloured cards, ABCD voting cards,...</a:t>
            </a:r>
            <a:br>
              <a:rPr lang="en-CA" sz="2800" dirty="0" smtClean="0"/>
            </a:br>
            <a:endParaRPr lang="en-CA" sz="2800" dirty="0" smtClean="0"/>
          </a:p>
          <a:p>
            <a:pPr marL="682625" indent="-450850">
              <a:buAutoNum type="arabicPeriod"/>
            </a:pPr>
            <a:r>
              <a:rPr lang="en-CA" sz="2800" dirty="0" smtClean="0"/>
              <a:t>The instructor reacts, based on the distribution of votes. (We’ll be discussing different reactions today.)</a:t>
            </a:r>
            <a:endParaRPr lang="en-CA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3</a:t>
            </a:fld>
            <a:endParaRPr lang="en-CA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33600" r="32800"/>
          <a:stretch>
            <a:fillRect/>
          </a:stretch>
        </p:blipFill>
        <p:spPr bwMode="auto">
          <a:xfrm>
            <a:off x="7772400" y="2400300"/>
            <a:ext cx="614474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1485900" y="4572000"/>
            <a:ext cx="457200" cy="4572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Oval 22"/>
          <p:cNvSpPr/>
          <p:nvPr/>
        </p:nvSpPr>
        <p:spPr>
          <a:xfrm>
            <a:off x="7772400" y="800100"/>
            <a:ext cx="457200" cy="4572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D22AEF0-C4C1-4CAB-89E0-FEFC02B05CA0}" type="slidenum">
              <a:rPr lang="en-CA" smtClean="0"/>
              <a:pPr/>
              <a:t>30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143000" y="457200"/>
            <a:ext cx="7543800" cy="5029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71600" y="2971800"/>
            <a:ext cx="5029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1143000" y="5486400"/>
            <a:ext cx="7543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96700" y="5473125"/>
            <a:ext cx="930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none</a:t>
            </a:r>
            <a:endParaRPr lang="en-CA" sz="2800"/>
          </a:p>
        </p:txBody>
      </p:sp>
      <p:sp>
        <p:nvSpPr>
          <p:cNvPr id="13" name="TextBox 12"/>
          <p:cNvSpPr txBox="1"/>
          <p:nvPr/>
        </p:nvSpPr>
        <p:spPr>
          <a:xfrm>
            <a:off x="7388393" y="5473125"/>
            <a:ext cx="1218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correct</a:t>
            </a:r>
            <a:endParaRPr lang="en-CA" sz="2800"/>
          </a:p>
        </p:txBody>
      </p:sp>
      <p:sp>
        <p:nvSpPr>
          <p:cNvPr id="14" name="TextBox 13"/>
          <p:cNvSpPr txBox="1"/>
          <p:nvPr/>
        </p:nvSpPr>
        <p:spPr>
          <a:xfrm>
            <a:off x="3725821" y="5473125"/>
            <a:ext cx="2044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participation</a:t>
            </a:r>
            <a:endParaRPr lang="en-CA" sz="2800"/>
          </a:p>
        </p:txBody>
      </p:sp>
      <p:sp>
        <p:nvSpPr>
          <p:cNvPr id="15" name="TextBox 14"/>
          <p:cNvSpPr txBox="1"/>
          <p:nvPr/>
        </p:nvSpPr>
        <p:spPr>
          <a:xfrm>
            <a:off x="3539491" y="6057900"/>
            <a:ext cx="2416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Clicker points</a:t>
            </a:r>
            <a:endParaRPr lang="en-CA" sz="320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297309" y="2409051"/>
            <a:ext cx="36718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Student engagement</a:t>
            </a:r>
            <a:br>
              <a:rPr lang="en-CA" sz="3200" smtClean="0"/>
            </a:br>
            <a:r>
              <a:rPr lang="en-CA" sz="3200" smtClean="0"/>
              <a:t>(and learning)</a:t>
            </a:r>
            <a:endParaRPr lang="en-CA" sz="3200"/>
          </a:p>
        </p:txBody>
      </p:sp>
      <p:sp>
        <p:nvSpPr>
          <p:cNvPr id="19" name="TextBox 18"/>
          <p:cNvSpPr txBox="1"/>
          <p:nvPr/>
        </p:nvSpPr>
        <p:spPr>
          <a:xfrm>
            <a:off x="321575" y="457200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high</a:t>
            </a:r>
            <a:endParaRPr lang="en-CA" sz="2800"/>
          </a:p>
        </p:txBody>
      </p:sp>
      <p:sp>
        <p:nvSpPr>
          <p:cNvPr id="20" name="TextBox 19"/>
          <p:cNvSpPr txBox="1"/>
          <p:nvPr/>
        </p:nvSpPr>
        <p:spPr>
          <a:xfrm>
            <a:off x="423975" y="4914900"/>
            <a:ext cx="710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low</a:t>
            </a:r>
            <a:endParaRPr lang="en-CA" sz="2800"/>
          </a:p>
        </p:txBody>
      </p:sp>
      <p:sp>
        <p:nvSpPr>
          <p:cNvPr id="17" name="Rounded Rectangle 16"/>
          <p:cNvSpPr/>
          <p:nvPr/>
        </p:nvSpPr>
        <p:spPr>
          <a:xfrm>
            <a:off x="2171700" y="4533363"/>
            <a:ext cx="5943600" cy="5715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smtClean="0">
                <a:solidFill>
                  <a:schemeClr val="tx1"/>
                </a:solidFill>
              </a:rPr>
              <a:t>“If it’s not worth marks, students won’t do it.”</a:t>
            </a:r>
            <a:endParaRPr lang="en-CA" sz="240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210337" y="763074"/>
            <a:ext cx="5372100" cy="5715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smtClean="0">
                <a:solidFill>
                  <a:schemeClr val="tx1"/>
                </a:solidFill>
              </a:rPr>
              <a:t>“I want to reward those who get it right”</a:t>
            </a:r>
            <a:endParaRPr lang="en-CA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/>
          <p:cNvSpPr/>
          <p:nvPr/>
        </p:nvSpPr>
        <p:spPr>
          <a:xfrm>
            <a:off x="1485900" y="4572000"/>
            <a:ext cx="457200" cy="4572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D22AEF0-C4C1-4CAB-89E0-FEFC02B05CA0}" type="slidenum">
              <a:rPr lang="en-CA" smtClean="0"/>
              <a:pPr/>
              <a:t>31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143000" y="457200"/>
            <a:ext cx="7543800" cy="5029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71600" y="2971800"/>
            <a:ext cx="5029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1143000" y="5486400"/>
            <a:ext cx="7543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96700" y="5473125"/>
            <a:ext cx="930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none</a:t>
            </a:r>
            <a:endParaRPr lang="en-CA" sz="2800"/>
          </a:p>
        </p:txBody>
      </p:sp>
      <p:sp>
        <p:nvSpPr>
          <p:cNvPr id="13" name="TextBox 12"/>
          <p:cNvSpPr txBox="1"/>
          <p:nvPr/>
        </p:nvSpPr>
        <p:spPr>
          <a:xfrm>
            <a:off x="7388393" y="5473125"/>
            <a:ext cx="1218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correct</a:t>
            </a:r>
            <a:endParaRPr lang="en-CA" sz="2800"/>
          </a:p>
        </p:txBody>
      </p:sp>
      <p:sp>
        <p:nvSpPr>
          <p:cNvPr id="14" name="TextBox 13"/>
          <p:cNvSpPr txBox="1"/>
          <p:nvPr/>
        </p:nvSpPr>
        <p:spPr>
          <a:xfrm>
            <a:off x="3725821" y="5473125"/>
            <a:ext cx="2044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participation</a:t>
            </a:r>
            <a:endParaRPr lang="en-CA" sz="2800"/>
          </a:p>
        </p:txBody>
      </p:sp>
      <p:sp>
        <p:nvSpPr>
          <p:cNvPr id="15" name="TextBox 14"/>
          <p:cNvSpPr txBox="1"/>
          <p:nvPr/>
        </p:nvSpPr>
        <p:spPr>
          <a:xfrm>
            <a:off x="3539491" y="6057900"/>
            <a:ext cx="2416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Clicker points</a:t>
            </a:r>
            <a:endParaRPr lang="en-CA" sz="320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297309" y="2409051"/>
            <a:ext cx="36718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Student engagement</a:t>
            </a:r>
            <a:br>
              <a:rPr lang="en-CA" sz="3200" smtClean="0"/>
            </a:br>
            <a:r>
              <a:rPr lang="en-CA" sz="3200" smtClean="0"/>
              <a:t>(and learning)</a:t>
            </a:r>
            <a:endParaRPr lang="en-CA" sz="3200"/>
          </a:p>
        </p:txBody>
      </p:sp>
      <p:sp>
        <p:nvSpPr>
          <p:cNvPr id="19" name="TextBox 18"/>
          <p:cNvSpPr txBox="1"/>
          <p:nvPr/>
        </p:nvSpPr>
        <p:spPr>
          <a:xfrm>
            <a:off x="321575" y="457200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high</a:t>
            </a:r>
            <a:endParaRPr lang="en-CA" sz="2800"/>
          </a:p>
        </p:txBody>
      </p:sp>
      <p:sp>
        <p:nvSpPr>
          <p:cNvPr id="20" name="TextBox 19"/>
          <p:cNvSpPr txBox="1"/>
          <p:nvPr/>
        </p:nvSpPr>
        <p:spPr>
          <a:xfrm>
            <a:off x="423975" y="4914900"/>
            <a:ext cx="710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low</a:t>
            </a:r>
            <a:endParaRPr lang="en-CA" sz="2800"/>
          </a:p>
        </p:txBody>
      </p:sp>
      <p:sp>
        <p:nvSpPr>
          <p:cNvPr id="21" name="Oval 20"/>
          <p:cNvSpPr/>
          <p:nvPr/>
        </p:nvSpPr>
        <p:spPr>
          <a:xfrm>
            <a:off x="7772400" y="800100"/>
            <a:ext cx="457200" cy="4572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4" name="Oval 23"/>
          <p:cNvSpPr/>
          <p:nvPr/>
        </p:nvSpPr>
        <p:spPr>
          <a:xfrm>
            <a:off x="7772400" y="800100"/>
            <a:ext cx="457200" cy="4572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5" name="Rounded Rectangle 24"/>
          <p:cNvSpPr/>
          <p:nvPr/>
        </p:nvSpPr>
        <p:spPr>
          <a:xfrm>
            <a:off x="2171700" y="2400300"/>
            <a:ext cx="5372100" cy="20574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smtClean="0">
                <a:solidFill>
                  <a:schemeClr val="tx1"/>
                </a:solidFill>
              </a:rPr>
              <a:t>If correct answers are worth points, students worry too much about getting it right, apt to mimic “bright” students. </a:t>
            </a:r>
            <a:br>
              <a:rPr lang="en-CA" sz="2400" smtClean="0">
                <a:solidFill>
                  <a:schemeClr val="tx1"/>
                </a:solidFill>
              </a:rPr>
            </a:br>
            <a:r>
              <a:rPr lang="en-CA" sz="2400" smtClean="0">
                <a:solidFill>
                  <a:schemeClr val="tx1"/>
                </a:solidFill>
              </a:rPr>
              <a:t/>
            </a:r>
            <a:br>
              <a:rPr lang="en-CA" sz="2400" smtClean="0">
                <a:solidFill>
                  <a:schemeClr val="tx1"/>
                </a:solidFill>
              </a:rPr>
            </a:br>
            <a:r>
              <a:rPr lang="en-CA" sz="2400" smtClean="0">
                <a:solidFill>
                  <a:schemeClr val="tx1"/>
                </a:solidFill>
              </a:rPr>
              <a:t>High-stakes inhibit discussion.</a:t>
            </a:r>
            <a:endParaRPr lang="en-CA" sz="240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210337" y="763074"/>
            <a:ext cx="5372100" cy="5715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smtClean="0">
                <a:solidFill>
                  <a:schemeClr val="tx1"/>
                </a:solidFill>
              </a:rPr>
              <a:t>“I want to reward those who get it right”</a:t>
            </a:r>
            <a:endParaRPr lang="en-CA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2.48844E-6 L 1.11022E-16 0.3330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1485900" y="4572000"/>
            <a:ext cx="457200" cy="4572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D22AEF0-C4C1-4CAB-89E0-FEFC02B05CA0}" type="slidenum">
              <a:rPr lang="en-CA" smtClean="0"/>
              <a:pPr/>
              <a:t>32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143000" y="457200"/>
            <a:ext cx="7543800" cy="5029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71600" y="2971800"/>
            <a:ext cx="5029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1143000" y="5486400"/>
            <a:ext cx="7543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96700" y="5473125"/>
            <a:ext cx="930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none</a:t>
            </a:r>
            <a:endParaRPr lang="en-CA" sz="2800"/>
          </a:p>
        </p:txBody>
      </p:sp>
      <p:sp>
        <p:nvSpPr>
          <p:cNvPr id="13" name="TextBox 12"/>
          <p:cNvSpPr txBox="1"/>
          <p:nvPr/>
        </p:nvSpPr>
        <p:spPr>
          <a:xfrm>
            <a:off x="7388393" y="5473125"/>
            <a:ext cx="1218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correct</a:t>
            </a:r>
            <a:endParaRPr lang="en-CA" sz="2800"/>
          </a:p>
        </p:txBody>
      </p:sp>
      <p:sp>
        <p:nvSpPr>
          <p:cNvPr id="14" name="TextBox 13"/>
          <p:cNvSpPr txBox="1"/>
          <p:nvPr/>
        </p:nvSpPr>
        <p:spPr>
          <a:xfrm>
            <a:off x="3725821" y="5473125"/>
            <a:ext cx="2044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participation</a:t>
            </a:r>
            <a:endParaRPr lang="en-CA" sz="2800"/>
          </a:p>
        </p:txBody>
      </p:sp>
      <p:sp>
        <p:nvSpPr>
          <p:cNvPr id="15" name="TextBox 14"/>
          <p:cNvSpPr txBox="1"/>
          <p:nvPr/>
        </p:nvSpPr>
        <p:spPr>
          <a:xfrm>
            <a:off x="3539491" y="6057900"/>
            <a:ext cx="2416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Clicker points</a:t>
            </a:r>
            <a:endParaRPr lang="en-CA" sz="320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297309" y="2409051"/>
            <a:ext cx="36718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Student engagement</a:t>
            </a:r>
            <a:br>
              <a:rPr lang="en-CA" sz="3200" smtClean="0"/>
            </a:br>
            <a:r>
              <a:rPr lang="en-CA" sz="3200" smtClean="0"/>
              <a:t>(and learning)</a:t>
            </a:r>
            <a:endParaRPr lang="en-CA" sz="3200"/>
          </a:p>
        </p:txBody>
      </p:sp>
      <p:sp>
        <p:nvSpPr>
          <p:cNvPr id="19" name="TextBox 18"/>
          <p:cNvSpPr txBox="1"/>
          <p:nvPr/>
        </p:nvSpPr>
        <p:spPr>
          <a:xfrm>
            <a:off x="321575" y="457200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high</a:t>
            </a:r>
            <a:endParaRPr lang="en-CA" sz="2800"/>
          </a:p>
        </p:txBody>
      </p:sp>
      <p:sp>
        <p:nvSpPr>
          <p:cNvPr id="20" name="TextBox 19"/>
          <p:cNvSpPr txBox="1"/>
          <p:nvPr/>
        </p:nvSpPr>
        <p:spPr>
          <a:xfrm>
            <a:off x="423975" y="4914900"/>
            <a:ext cx="710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low</a:t>
            </a:r>
            <a:endParaRPr lang="en-CA" sz="2800"/>
          </a:p>
        </p:txBody>
      </p:sp>
      <p:sp>
        <p:nvSpPr>
          <p:cNvPr id="21" name="Oval 20"/>
          <p:cNvSpPr/>
          <p:nvPr/>
        </p:nvSpPr>
        <p:spPr>
          <a:xfrm>
            <a:off x="1485900" y="4572000"/>
            <a:ext cx="457200" cy="4572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ounded Rectangle 26"/>
          <p:cNvSpPr/>
          <p:nvPr/>
        </p:nvSpPr>
        <p:spPr>
          <a:xfrm>
            <a:off x="2171700" y="4572000"/>
            <a:ext cx="5943600" cy="5715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CA" sz="2400" smtClean="0">
                <a:solidFill>
                  <a:schemeClr val="tx1"/>
                </a:solidFill>
              </a:rPr>
              <a:t>“If it’s not worth marks, students won’t do it.”</a:t>
            </a:r>
            <a:endParaRPr lang="en-CA" sz="240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71700" y="999767"/>
            <a:ext cx="5257800" cy="2807137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CA" sz="2400" smtClean="0">
                <a:solidFill>
                  <a:schemeClr val="tx1"/>
                </a:solidFill>
              </a:rPr>
              <a:t>If you convince your students peer instruction is important, through </a:t>
            </a:r>
          </a:p>
          <a:p>
            <a:pPr marL="225425" indent="-225425"/>
            <a:r>
              <a:rPr lang="en-CA" sz="2400" smtClean="0">
                <a:solidFill>
                  <a:schemeClr val="tx1"/>
                </a:solidFill>
                <a:latin typeface="Arial"/>
                <a:cs typeface="Arial"/>
              </a:rPr>
              <a:t>	● </a:t>
            </a:r>
            <a:r>
              <a:rPr lang="en-CA" sz="2400" smtClean="0">
                <a:solidFill>
                  <a:schemeClr val="tx1"/>
                </a:solidFill>
              </a:rPr>
              <a:t>continual use (that is, </a:t>
            </a:r>
            <a:r>
              <a:rPr lang="en-CA" sz="2400" i="1" smtClean="0">
                <a:solidFill>
                  <a:schemeClr val="tx1"/>
                </a:solidFill>
              </a:rPr>
              <a:t>you</a:t>
            </a:r>
            <a:r>
              <a:rPr lang="en-CA" sz="2400" smtClean="0">
                <a:solidFill>
                  <a:schemeClr val="tx1"/>
                </a:solidFill>
              </a:rPr>
              <a:t> value it)</a:t>
            </a:r>
            <a:br>
              <a:rPr lang="en-CA" sz="2400" smtClean="0">
                <a:solidFill>
                  <a:schemeClr val="tx1"/>
                </a:solidFill>
              </a:rPr>
            </a:br>
            <a:r>
              <a:rPr lang="en-CA" sz="2400" smtClean="0">
                <a:solidFill>
                  <a:schemeClr val="tx1"/>
                </a:solidFill>
                <a:latin typeface="Arial"/>
                <a:cs typeface="Arial"/>
              </a:rPr>
              <a:t>● </a:t>
            </a:r>
            <a:r>
              <a:rPr lang="en-CA" sz="2400" smtClean="0">
                <a:solidFill>
                  <a:schemeClr val="tx1"/>
                </a:solidFill>
              </a:rPr>
              <a:t>repeated reminders</a:t>
            </a:r>
            <a:br>
              <a:rPr lang="en-CA" sz="2400" smtClean="0">
                <a:solidFill>
                  <a:schemeClr val="tx1"/>
                </a:solidFill>
              </a:rPr>
            </a:br>
            <a:r>
              <a:rPr lang="en-CA" sz="2400" smtClean="0">
                <a:solidFill>
                  <a:schemeClr val="tx1"/>
                </a:solidFill>
                <a:latin typeface="Arial"/>
                <a:cs typeface="Arial"/>
              </a:rPr>
              <a:t>● </a:t>
            </a:r>
            <a:r>
              <a:rPr lang="en-CA" sz="2400" smtClean="0">
                <a:solidFill>
                  <a:schemeClr val="tx1"/>
                </a:solidFill>
              </a:rPr>
              <a:t>nearly-identical questions on</a:t>
            </a:r>
            <a:br>
              <a:rPr lang="en-CA" sz="2400" smtClean="0">
                <a:solidFill>
                  <a:schemeClr val="tx1"/>
                </a:solidFill>
              </a:rPr>
            </a:br>
            <a:r>
              <a:rPr lang="en-CA" sz="2400" smtClean="0">
                <a:solidFill>
                  <a:schemeClr val="tx1"/>
                </a:solidFill>
              </a:rPr>
              <a:t>    homework and exams</a:t>
            </a:r>
          </a:p>
          <a:p>
            <a:pPr marL="225425" indent="-225425"/>
            <a:r>
              <a:rPr lang="en-CA" sz="2400" smtClean="0">
                <a:solidFill>
                  <a:schemeClr val="tx1"/>
                </a:solidFill>
              </a:rPr>
              <a:t>then points may not be necessary</a:t>
            </a:r>
            <a:endParaRPr lang="en-CA" sz="240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772400" y="800100"/>
            <a:ext cx="457200" cy="4572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Oval 21"/>
          <p:cNvSpPr/>
          <p:nvPr/>
        </p:nvSpPr>
        <p:spPr>
          <a:xfrm>
            <a:off x="7772400" y="3086100"/>
            <a:ext cx="457200" cy="4572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45143E-6 L 2.77556E-17 -0.3829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  <p:bldP spid="27" grpId="0" animBg="1"/>
      <p:bldP spid="1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D22AEF0-C4C1-4CAB-89E0-FEFC02B05CA0}" type="slidenum">
              <a:rPr lang="en-CA" smtClean="0"/>
              <a:pPr/>
              <a:t>33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143000" y="457200"/>
            <a:ext cx="7543800" cy="5029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71600" y="2971800"/>
            <a:ext cx="5029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1143000" y="5486400"/>
            <a:ext cx="7543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96700" y="5473125"/>
            <a:ext cx="930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none</a:t>
            </a:r>
            <a:endParaRPr lang="en-CA" sz="2800"/>
          </a:p>
        </p:txBody>
      </p:sp>
      <p:sp>
        <p:nvSpPr>
          <p:cNvPr id="13" name="TextBox 12"/>
          <p:cNvSpPr txBox="1"/>
          <p:nvPr/>
        </p:nvSpPr>
        <p:spPr>
          <a:xfrm>
            <a:off x="7388393" y="5473125"/>
            <a:ext cx="1218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correct</a:t>
            </a:r>
            <a:endParaRPr lang="en-CA" sz="2800"/>
          </a:p>
        </p:txBody>
      </p:sp>
      <p:sp>
        <p:nvSpPr>
          <p:cNvPr id="14" name="TextBox 13"/>
          <p:cNvSpPr txBox="1"/>
          <p:nvPr/>
        </p:nvSpPr>
        <p:spPr>
          <a:xfrm>
            <a:off x="3725821" y="5473125"/>
            <a:ext cx="2044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participation</a:t>
            </a:r>
            <a:endParaRPr lang="en-CA" sz="2800"/>
          </a:p>
        </p:txBody>
      </p:sp>
      <p:sp>
        <p:nvSpPr>
          <p:cNvPr id="15" name="TextBox 14"/>
          <p:cNvSpPr txBox="1"/>
          <p:nvPr/>
        </p:nvSpPr>
        <p:spPr>
          <a:xfrm>
            <a:off x="3539491" y="6057900"/>
            <a:ext cx="2416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Clicker points</a:t>
            </a:r>
            <a:endParaRPr lang="en-CA" sz="320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297309" y="2409051"/>
            <a:ext cx="36718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Student engagement</a:t>
            </a:r>
            <a:br>
              <a:rPr lang="en-CA" sz="3200" smtClean="0"/>
            </a:br>
            <a:r>
              <a:rPr lang="en-CA" sz="3200" smtClean="0"/>
              <a:t>(and learning)</a:t>
            </a:r>
            <a:endParaRPr lang="en-CA" sz="3200"/>
          </a:p>
        </p:txBody>
      </p:sp>
      <p:sp>
        <p:nvSpPr>
          <p:cNvPr id="19" name="TextBox 18"/>
          <p:cNvSpPr txBox="1"/>
          <p:nvPr/>
        </p:nvSpPr>
        <p:spPr>
          <a:xfrm>
            <a:off x="321575" y="457200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high</a:t>
            </a:r>
            <a:endParaRPr lang="en-CA" sz="2800"/>
          </a:p>
        </p:txBody>
      </p:sp>
      <p:sp>
        <p:nvSpPr>
          <p:cNvPr id="20" name="TextBox 19"/>
          <p:cNvSpPr txBox="1"/>
          <p:nvPr/>
        </p:nvSpPr>
        <p:spPr>
          <a:xfrm>
            <a:off x="423975" y="4914900"/>
            <a:ext cx="710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low</a:t>
            </a:r>
            <a:endParaRPr lang="en-CA" sz="2800"/>
          </a:p>
        </p:txBody>
      </p:sp>
      <p:sp>
        <p:nvSpPr>
          <p:cNvPr id="23" name="Oval 22"/>
          <p:cNvSpPr/>
          <p:nvPr/>
        </p:nvSpPr>
        <p:spPr>
          <a:xfrm>
            <a:off x="4522095" y="800100"/>
            <a:ext cx="457200" cy="4572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7" name="Rounded Rectangle 26"/>
          <p:cNvSpPr/>
          <p:nvPr/>
        </p:nvSpPr>
        <p:spPr>
          <a:xfrm>
            <a:off x="1257300" y="2286000"/>
            <a:ext cx="3314700" cy="24003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smtClean="0">
                <a:solidFill>
                  <a:schemeClr val="tx1"/>
                </a:solidFill>
              </a:rPr>
              <a:t>However, if students perceive clickers are used to test for failure or simply to take attendance, they will disengage.</a:t>
            </a:r>
            <a:endParaRPr lang="en-CA" sz="240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522095" y="4686300"/>
            <a:ext cx="457200" cy="4572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ounded Rectangle 16"/>
          <p:cNvSpPr/>
          <p:nvPr/>
        </p:nvSpPr>
        <p:spPr>
          <a:xfrm>
            <a:off x="5276850" y="685800"/>
            <a:ext cx="3295650" cy="240030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CA" sz="2400" dirty="0" smtClean="0">
                <a:solidFill>
                  <a:schemeClr val="tx1"/>
                </a:solidFill>
              </a:rPr>
              <a:t>If you believe peer instruction is important for learning and you expect students to engage, you  can reward their </a:t>
            </a:r>
            <a:r>
              <a:rPr lang="en-CA" sz="2400" b="1" dirty="0" smtClean="0">
                <a:solidFill>
                  <a:schemeClr val="tx1"/>
                </a:solidFill>
              </a:rPr>
              <a:t>effort</a:t>
            </a:r>
            <a:r>
              <a:rPr lang="en-CA" sz="2400" dirty="0" smtClean="0">
                <a:solidFill>
                  <a:schemeClr val="tx1"/>
                </a:solidFill>
              </a:rPr>
              <a:t>.</a:t>
            </a:r>
            <a:endParaRPr lang="en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the clickers were marked for participation ONLY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34</a:t>
            </a:fld>
            <a:endParaRPr lang="en-CA"/>
          </a:p>
        </p:txBody>
      </p:sp>
      <p:pic>
        <p:nvPicPr>
          <p:cNvPr id="5" name="Picture 4" descr="ChartExport-2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1309"/>
          <a:stretch/>
        </p:blipFill>
        <p:spPr>
          <a:xfrm>
            <a:off x="377824" y="1329993"/>
            <a:ext cx="7623176" cy="507080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85800" y="6211669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“Either </a:t>
            </a:r>
            <a:r>
              <a:rPr lang="en-US" dirty="0"/>
              <a:t>way I still would try to get the answer I think is most correct. I would still think about the question and would not just guess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0467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400300" y="604361"/>
            <a:ext cx="6172200" cy="1645563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CA" sz="2400" smtClean="0">
                <a:solidFill>
                  <a:schemeClr val="tx1"/>
                </a:solidFill>
              </a:rPr>
              <a:t>You have to willing and able to “sell” your students on the importance of peer instruction. That’s not easy, especially when you’re a newcomer to peer instruction and clickers.</a:t>
            </a:r>
            <a:endParaRPr lang="en-CA" sz="240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BD22AEF0-C4C1-4CAB-89E0-FEFC02B05CA0}" type="slidenum">
              <a:rPr lang="en-CA" smtClean="0"/>
              <a:pPr/>
              <a:t>35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1143000" y="457200"/>
            <a:ext cx="7543800" cy="5029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71600" y="2971800"/>
            <a:ext cx="5029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1143000" y="5486400"/>
            <a:ext cx="7543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96700" y="5473125"/>
            <a:ext cx="930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none</a:t>
            </a:r>
            <a:endParaRPr lang="en-CA" sz="2800"/>
          </a:p>
        </p:txBody>
      </p:sp>
      <p:sp>
        <p:nvSpPr>
          <p:cNvPr id="13" name="TextBox 12"/>
          <p:cNvSpPr txBox="1"/>
          <p:nvPr/>
        </p:nvSpPr>
        <p:spPr>
          <a:xfrm>
            <a:off x="7388393" y="5473125"/>
            <a:ext cx="1218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correct</a:t>
            </a:r>
            <a:endParaRPr lang="en-CA" sz="2800"/>
          </a:p>
        </p:txBody>
      </p:sp>
      <p:sp>
        <p:nvSpPr>
          <p:cNvPr id="14" name="TextBox 13"/>
          <p:cNvSpPr txBox="1"/>
          <p:nvPr/>
        </p:nvSpPr>
        <p:spPr>
          <a:xfrm>
            <a:off x="3725821" y="5473125"/>
            <a:ext cx="2044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2800" smtClean="0"/>
              <a:t>participation</a:t>
            </a:r>
            <a:endParaRPr lang="en-CA" sz="2800"/>
          </a:p>
        </p:txBody>
      </p:sp>
      <p:sp>
        <p:nvSpPr>
          <p:cNvPr id="15" name="TextBox 14"/>
          <p:cNvSpPr txBox="1"/>
          <p:nvPr/>
        </p:nvSpPr>
        <p:spPr>
          <a:xfrm>
            <a:off x="3539491" y="6057900"/>
            <a:ext cx="2416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Clicker points</a:t>
            </a:r>
            <a:endParaRPr lang="en-CA" sz="320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297309" y="2409051"/>
            <a:ext cx="36718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sz="3200" smtClean="0"/>
              <a:t>Student engagement</a:t>
            </a:r>
            <a:br>
              <a:rPr lang="en-CA" sz="3200" smtClean="0"/>
            </a:br>
            <a:r>
              <a:rPr lang="en-CA" sz="3200" smtClean="0"/>
              <a:t>(and learning)</a:t>
            </a:r>
            <a:endParaRPr lang="en-CA" sz="3200"/>
          </a:p>
        </p:txBody>
      </p:sp>
      <p:sp>
        <p:nvSpPr>
          <p:cNvPr id="19" name="TextBox 18"/>
          <p:cNvSpPr txBox="1"/>
          <p:nvPr/>
        </p:nvSpPr>
        <p:spPr>
          <a:xfrm>
            <a:off x="321575" y="457200"/>
            <a:ext cx="8130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high</a:t>
            </a:r>
            <a:endParaRPr lang="en-CA" sz="2800"/>
          </a:p>
        </p:txBody>
      </p:sp>
      <p:sp>
        <p:nvSpPr>
          <p:cNvPr id="20" name="TextBox 19"/>
          <p:cNvSpPr txBox="1"/>
          <p:nvPr/>
        </p:nvSpPr>
        <p:spPr>
          <a:xfrm>
            <a:off x="423975" y="4914900"/>
            <a:ext cx="710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800" smtClean="0"/>
              <a:t>low</a:t>
            </a:r>
            <a:endParaRPr lang="en-CA" sz="2800"/>
          </a:p>
        </p:txBody>
      </p:sp>
      <p:sp>
        <p:nvSpPr>
          <p:cNvPr id="23" name="Oval 22"/>
          <p:cNvSpPr/>
          <p:nvPr/>
        </p:nvSpPr>
        <p:spPr>
          <a:xfrm>
            <a:off x="6400800" y="2514600"/>
            <a:ext cx="457200" cy="4572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ounded Rectangle 16"/>
          <p:cNvSpPr/>
          <p:nvPr/>
        </p:nvSpPr>
        <p:spPr>
          <a:xfrm>
            <a:off x="2400300" y="3200400"/>
            <a:ext cx="6172200" cy="87118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CA" sz="2400" smtClean="0">
                <a:solidFill>
                  <a:schemeClr val="tx1"/>
                </a:solidFill>
              </a:rPr>
              <a:t>At first, give yourself a safety net by rewarding students with points.</a:t>
            </a:r>
            <a:endParaRPr lang="en-CA" sz="240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400300" y="4500920"/>
            <a:ext cx="6172200" cy="871180"/>
          </a:xfrm>
          <a:prstGeom prst="roundRect">
            <a:avLst>
              <a:gd name="adj" fmla="val 928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CA" sz="2400" smtClean="0">
                <a:solidFill>
                  <a:schemeClr val="tx1"/>
                </a:solidFill>
              </a:rPr>
              <a:t>Later, when you’re comfortable and agile, you might think about eliminating points.</a:t>
            </a:r>
            <a:endParaRPr lang="en-CA" sz="240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6400800" y="2514600"/>
            <a:ext cx="457200" cy="4572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77521E-8 L -0.5375 -0.233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00" y="-11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i</a:t>
            </a:r>
            <a:r>
              <a:rPr lang="en-CA" dirty="0" smtClean="0"/>
              <a:t>&gt;clicker support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8011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800" dirty="0" smtClean="0">
                <a:solidFill>
                  <a:srgbClr val="0000CC"/>
                </a:solidFill>
              </a:rPr>
              <a:t>wiki.ubc.ca/Clickers</a:t>
            </a:r>
          </a:p>
          <a:p>
            <a:pPr lvl="1"/>
            <a:r>
              <a:rPr lang="en-US" dirty="0" err="1"/>
              <a:t>iClicker</a:t>
            </a:r>
            <a:r>
              <a:rPr lang="en-US" dirty="0"/>
              <a:t>/</a:t>
            </a:r>
            <a:r>
              <a:rPr lang="en-US" dirty="0" err="1" smtClean="0"/>
              <a:t>iGrader</a:t>
            </a:r>
            <a:r>
              <a:rPr lang="en-US" dirty="0" smtClean="0"/>
              <a:t> download for PCs and Macs</a:t>
            </a:r>
          </a:p>
          <a:p>
            <a:pPr lvl="1"/>
            <a:r>
              <a:rPr lang="en-CA" dirty="0" smtClean="0"/>
              <a:t>check if your classroom is set up</a:t>
            </a:r>
          </a:p>
          <a:p>
            <a:pPr lvl="1"/>
            <a:r>
              <a:rPr lang="en-CA" dirty="0" smtClean="0"/>
              <a:t>learn how the students can register their clicker IDs</a:t>
            </a:r>
          </a:p>
          <a:p>
            <a:pPr lvl="1"/>
            <a:r>
              <a:rPr lang="en-CA" dirty="0" smtClean="0"/>
              <a:t>adding a class roster using VISTA (for PCs &amp; Macs)</a:t>
            </a:r>
          </a:p>
          <a:p>
            <a:pPr lvl="1"/>
            <a:r>
              <a:rPr lang="en-CA" dirty="0" err="1" smtClean="0"/>
              <a:t>sync’ing</a:t>
            </a:r>
            <a:r>
              <a:rPr lang="en-CA" dirty="0" smtClean="0"/>
              <a:t> </a:t>
            </a:r>
            <a:r>
              <a:rPr lang="en-CA" dirty="0" err="1" smtClean="0"/>
              <a:t>igrader</a:t>
            </a:r>
            <a:r>
              <a:rPr lang="en-CA" dirty="0" smtClean="0"/>
              <a:t> marks with VISTA</a:t>
            </a:r>
          </a:p>
          <a:p>
            <a:pPr marL="0" lvl="1" indent="0">
              <a:buNone/>
            </a:pPr>
            <a:endParaRPr lang="en-CA" sz="2400" dirty="0" smtClean="0"/>
          </a:p>
          <a:p>
            <a:pPr marL="0" lvl="1" indent="0">
              <a:buNone/>
            </a:pPr>
            <a:r>
              <a:rPr lang="en-CA" sz="2400" dirty="0" smtClean="0">
                <a:solidFill>
                  <a:srgbClr val="0000CC"/>
                </a:solidFill>
              </a:rPr>
              <a:t>wiki.ubc.ca/</a:t>
            </a:r>
            <a:r>
              <a:rPr lang="en-CA" sz="2400" dirty="0" err="1" smtClean="0">
                <a:solidFill>
                  <a:srgbClr val="0000CC"/>
                </a:solidFill>
              </a:rPr>
              <a:t>Documentation:Clickers</a:t>
            </a:r>
            <a:r>
              <a:rPr lang="en-CA" sz="2400" dirty="0" smtClean="0">
                <a:solidFill>
                  <a:srgbClr val="0000CC"/>
                </a:solidFill>
              </a:rPr>
              <a:t>/</a:t>
            </a:r>
            <a:r>
              <a:rPr lang="en-CA" sz="2400" dirty="0" err="1" smtClean="0">
                <a:solidFill>
                  <a:srgbClr val="0000CC"/>
                </a:solidFill>
              </a:rPr>
              <a:t>iClicker_FAQ_for_instructors</a:t>
            </a:r>
            <a:endParaRPr lang="en-CA" sz="2400" dirty="0" smtClean="0">
              <a:solidFill>
                <a:srgbClr val="0000CC"/>
              </a:solidFill>
            </a:endParaRPr>
          </a:p>
          <a:p>
            <a:pPr marL="0" lvl="1" indent="0">
              <a:buNone/>
            </a:pPr>
            <a:endParaRPr lang="en-CA" sz="2600" dirty="0" smtClean="0"/>
          </a:p>
          <a:p>
            <a:pPr marL="0" lvl="1" indent="0">
              <a:buNone/>
            </a:pPr>
            <a:r>
              <a:rPr lang="en-CA" dirty="0" smtClean="0"/>
              <a:t>UBC Clicker Support: </a:t>
            </a:r>
            <a:r>
              <a:rPr lang="en-US" dirty="0" smtClean="0"/>
              <a:t> Michael Tang and Joe </a:t>
            </a:r>
            <a:r>
              <a:rPr lang="en-US" dirty="0" err="1" smtClean="0"/>
              <a:t>Zerdin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&lt;</a:t>
            </a:r>
            <a:r>
              <a:rPr lang="en-CA" dirty="0" smtClean="0">
                <a:solidFill>
                  <a:srgbClr val="0000CC"/>
                </a:solidFill>
              </a:rPr>
              <a:t>clicker.support@ubc.ca</a:t>
            </a:r>
            <a:r>
              <a:rPr lang="en-CA" dirty="0" smtClean="0"/>
              <a:t>&gt;     IKBLC Room 102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36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62247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licker_guide_mediu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086100"/>
            <a:ext cx="1877784" cy="2286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Resources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458200" cy="16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800" smtClean="0"/>
              <a:t>Check the clicker resources pages on the CWSEI website:</a:t>
            </a:r>
          </a:p>
          <a:p>
            <a:pPr marL="0" indent="0" algn="ctr">
              <a:buNone/>
            </a:pPr>
            <a:r>
              <a:rPr lang="en-CA" sz="2800" smtClean="0"/>
              <a:t>http://www.cwsei.ubc.ca/resources/clickers.htm</a:t>
            </a:r>
          </a:p>
          <a:p>
            <a:pPr marL="0" indent="0" algn="ctr">
              <a:buNone/>
            </a:pPr>
            <a:r>
              <a:rPr lang="en-CA" sz="2800" smtClean="0"/>
              <a:t>(with links to collections of peer instruction questions)</a:t>
            </a:r>
          </a:p>
          <a:p>
            <a:pPr marL="0" indent="0">
              <a:buNone/>
            </a:pPr>
            <a:endParaRPr lang="en-CA" sz="28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37</a:t>
            </a:fld>
            <a:endParaRPr lang="en-CA"/>
          </a:p>
        </p:txBody>
      </p:sp>
      <p:pic>
        <p:nvPicPr>
          <p:cNvPr id="6" name="Picture 5" descr="Mazur_PeerInstruction.jpg"/>
          <p:cNvPicPr>
            <a:picLocks noChangeAspect="1"/>
          </p:cNvPicPr>
          <p:nvPr/>
        </p:nvPicPr>
        <p:blipFill>
          <a:blip r:embed="rId4" cstate="print"/>
          <a:srcRect l="16000" r="16000"/>
          <a:stretch>
            <a:fillRect/>
          </a:stretch>
        </p:blipFill>
        <p:spPr>
          <a:xfrm>
            <a:off x="2853285" y="3086100"/>
            <a:ext cx="1554479" cy="2286000"/>
          </a:xfrm>
          <a:prstGeom prst="rect">
            <a:avLst/>
          </a:prstGeom>
        </p:spPr>
      </p:pic>
      <p:pic>
        <p:nvPicPr>
          <p:cNvPr id="7" name="Picture 6" descr="Bruff_CRS.jpg"/>
          <p:cNvPicPr>
            <a:picLocks noChangeAspect="1"/>
          </p:cNvPicPr>
          <p:nvPr/>
        </p:nvPicPr>
        <p:blipFill>
          <a:blip r:embed="rId5" cstate="print"/>
          <a:srcRect l="17897" t="12825" r="23546"/>
          <a:stretch>
            <a:fillRect/>
          </a:stretch>
        </p:blipFill>
        <p:spPr>
          <a:xfrm>
            <a:off x="4926065" y="3086100"/>
            <a:ext cx="1535533" cy="2286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68571" y="5372100"/>
            <a:ext cx="8550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2000" smtClean="0">
                <a:solidFill>
                  <a:prstClr val="black"/>
                </a:solidFill>
              </a:rPr>
              <a:t>CWSEI</a:t>
            </a:r>
            <a:endParaRPr lang="en-CA" sz="1400"/>
          </a:p>
        </p:txBody>
      </p:sp>
      <p:sp>
        <p:nvSpPr>
          <p:cNvPr id="11" name="Rectangle 10"/>
          <p:cNvSpPr/>
          <p:nvPr/>
        </p:nvSpPr>
        <p:spPr>
          <a:xfrm>
            <a:off x="2986679" y="5372100"/>
            <a:ext cx="12926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2000" dirty="0" smtClean="0">
                <a:solidFill>
                  <a:prstClr val="black"/>
                </a:solidFill>
              </a:rPr>
              <a:t>Eric Mazur</a:t>
            </a:r>
          </a:p>
          <a:p>
            <a:pPr algn="ctr"/>
            <a:r>
              <a:rPr lang="en-CA" sz="2000" dirty="0" smtClean="0">
                <a:solidFill>
                  <a:prstClr val="black"/>
                </a:solidFill>
              </a:rPr>
              <a:t>(1996)</a:t>
            </a:r>
            <a:endParaRPr lang="en-CA" sz="1400" dirty="0"/>
          </a:p>
        </p:txBody>
      </p:sp>
      <p:sp>
        <p:nvSpPr>
          <p:cNvPr id="12" name="Rectangle 11"/>
          <p:cNvSpPr/>
          <p:nvPr/>
        </p:nvSpPr>
        <p:spPr>
          <a:xfrm>
            <a:off x="4999200" y="5372100"/>
            <a:ext cx="137781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2000" dirty="0" smtClean="0">
                <a:solidFill>
                  <a:prstClr val="black"/>
                </a:solidFill>
              </a:rPr>
              <a:t>Derek </a:t>
            </a:r>
            <a:r>
              <a:rPr lang="en-CA" sz="2000" dirty="0" err="1" smtClean="0">
                <a:solidFill>
                  <a:prstClr val="black"/>
                </a:solidFill>
              </a:rPr>
              <a:t>Bruff</a:t>
            </a:r>
            <a:endParaRPr lang="en-CA" sz="2000" dirty="0" smtClean="0">
              <a:solidFill>
                <a:prstClr val="black"/>
              </a:solidFill>
            </a:endParaRPr>
          </a:p>
          <a:p>
            <a:pPr algn="ctr"/>
            <a:r>
              <a:rPr lang="en-CA" sz="2000" dirty="0" smtClean="0">
                <a:solidFill>
                  <a:prstClr val="black"/>
                </a:solidFill>
              </a:rPr>
              <a:t>(2009)</a:t>
            </a:r>
            <a:endParaRPr lang="en-CA" sz="1400" dirty="0"/>
          </a:p>
        </p:txBody>
      </p:sp>
      <p:sp>
        <p:nvSpPr>
          <p:cNvPr id="13" name="Rectangle 12"/>
          <p:cNvSpPr/>
          <p:nvPr/>
        </p:nvSpPr>
        <p:spPr>
          <a:xfrm>
            <a:off x="6986774" y="5372100"/>
            <a:ext cx="15803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CA" sz="2000" dirty="0" smtClean="0">
                <a:solidFill>
                  <a:prstClr val="black"/>
                </a:solidFill>
              </a:rPr>
              <a:t>Doug Duncan</a:t>
            </a:r>
          </a:p>
          <a:p>
            <a:pPr algn="ctr"/>
            <a:r>
              <a:rPr lang="en-CA" sz="2000" dirty="0" smtClean="0">
                <a:solidFill>
                  <a:prstClr val="black"/>
                </a:solidFill>
              </a:rPr>
              <a:t>(2004, 2005)</a:t>
            </a:r>
            <a:endParaRPr lang="en-CA" sz="1400" dirty="0"/>
          </a:p>
        </p:txBody>
      </p:sp>
      <p:pic>
        <p:nvPicPr>
          <p:cNvPr id="15565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60920" y="3817620"/>
            <a:ext cx="1554480" cy="155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Duncan_ClickersInClassroom.jpg"/>
          <p:cNvPicPr>
            <a:picLocks noChangeAspect="1"/>
          </p:cNvPicPr>
          <p:nvPr/>
        </p:nvPicPr>
        <p:blipFill>
          <a:blip r:embed="rId7" cstate="print"/>
          <a:srcRect l="14958" r="15374"/>
          <a:stretch>
            <a:fillRect/>
          </a:stretch>
        </p:blipFill>
        <p:spPr>
          <a:xfrm>
            <a:off x="7032332" y="3111858"/>
            <a:ext cx="1082968" cy="1554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Thanks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CA" sz="2000" dirty="0" smtClean="0"/>
              <a:t>Doug Bonn – Department Head, Physics and Astronomy</a:t>
            </a:r>
            <a:br>
              <a:rPr lang="en-CA" sz="2000" dirty="0" smtClean="0"/>
            </a:br>
            <a:r>
              <a:rPr lang="en-CA" sz="2000" dirty="0" smtClean="0"/>
              <a:t>Sarah Gilbert – Acting Director, Carl Wieman Science Education Initiative</a:t>
            </a:r>
            <a:br>
              <a:rPr lang="en-CA" sz="2000" dirty="0" smtClean="0"/>
            </a:br>
            <a:r>
              <a:rPr lang="en-CA" sz="2000" dirty="0" smtClean="0"/>
              <a:t>Georg </a:t>
            </a:r>
            <a:r>
              <a:rPr lang="en-CA" sz="2000" dirty="0" err="1" smtClean="0"/>
              <a:t>Rieger</a:t>
            </a:r>
            <a:r>
              <a:rPr lang="en-CA" sz="2000" dirty="0" smtClean="0"/>
              <a:t> – PHAS CWSEI director</a:t>
            </a:r>
            <a:br>
              <a:rPr lang="en-CA" sz="2000" dirty="0" smtClean="0"/>
            </a:br>
            <a:r>
              <a:rPr lang="en-CA" sz="2000" dirty="0" smtClean="0"/>
              <a:t>Stephanie </a:t>
            </a:r>
            <a:r>
              <a:rPr lang="en-CA" sz="2000" dirty="0" err="1" smtClean="0"/>
              <a:t>Chasteen</a:t>
            </a:r>
            <a:r>
              <a:rPr lang="en-CA" sz="2000" dirty="0" smtClean="0"/>
              <a:t> – University of Colorado, Boulder</a:t>
            </a:r>
          </a:p>
          <a:p>
            <a:pPr>
              <a:buNone/>
            </a:pPr>
            <a:endParaRPr lang="en-CA" sz="2000" dirty="0" smtClean="0"/>
          </a:p>
          <a:p>
            <a:pPr marL="0" indent="0">
              <a:buNone/>
            </a:pPr>
            <a:r>
              <a:rPr lang="en-CA" sz="2000" dirty="0" smtClean="0"/>
              <a:t>Jim Carolan (PHAS), Louis Deslauriers (PHAS), Francis Jones (EOS), </a:t>
            </a:r>
            <a:r>
              <a:rPr lang="en-CA" sz="2000" dirty="0" err="1" smtClean="0"/>
              <a:t>Katya</a:t>
            </a:r>
            <a:r>
              <a:rPr lang="en-CA" sz="2000" dirty="0" smtClean="0"/>
              <a:t> </a:t>
            </a:r>
            <a:r>
              <a:rPr lang="en-CA" sz="2000" dirty="0" err="1" smtClean="0"/>
              <a:t>Yurasovskaya</a:t>
            </a:r>
            <a:r>
              <a:rPr lang="en-CA" sz="2000" dirty="0" smtClean="0"/>
              <a:t> (Math), </a:t>
            </a:r>
            <a:r>
              <a:rPr lang="en-CA" sz="2000" dirty="0" err="1" smtClean="0"/>
              <a:t>Malin</a:t>
            </a:r>
            <a:r>
              <a:rPr lang="en-CA" sz="2000" dirty="0" smtClean="0"/>
              <a:t> Hansen (Zoology), </a:t>
            </a:r>
            <a:r>
              <a:rPr lang="en-CA" sz="2000" dirty="0" err="1" smtClean="0"/>
              <a:t>Guitri</a:t>
            </a:r>
            <a:r>
              <a:rPr lang="en-CA" sz="2000" dirty="0" smtClean="0"/>
              <a:t> </a:t>
            </a:r>
            <a:r>
              <a:rPr lang="en-CA" sz="2000" dirty="0" err="1" smtClean="0"/>
              <a:t>Yapa</a:t>
            </a:r>
            <a:r>
              <a:rPr lang="en-CA" sz="2000" dirty="0" smtClean="0"/>
              <a:t> (Stats), Brett Gilley (EOS), Jared Taylor (Zoology), Josh </a:t>
            </a:r>
            <a:r>
              <a:rPr lang="en-CA" sz="2000" dirty="0" err="1" smtClean="0"/>
              <a:t>Caulkins</a:t>
            </a:r>
            <a:r>
              <a:rPr lang="en-CA" sz="2000" dirty="0" smtClean="0"/>
              <a:t> (RITES), James Day (PHAS), Warren Code (Math), Mandy </a:t>
            </a:r>
            <a:r>
              <a:rPr lang="en-CA" sz="2000" dirty="0" err="1" smtClean="0"/>
              <a:t>Banet</a:t>
            </a:r>
            <a:r>
              <a:rPr lang="en-CA" sz="2000" dirty="0" smtClean="0"/>
              <a:t> (</a:t>
            </a:r>
            <a:r>
              <a:rPr lang="en-CA" sz="2000" dirty="0" err="1" smtClean="0"/>
              <a:t>LifeSci</a:t>
            </a:r>
            <a:r>
              <a:rPr lang="en-CA" sz="2000" dirty="0" smtClean="0"/>
              <a:t>), </a:t>
            </a:r>
            <a:r>
              <a:rPr lang="en-CA" sz="2000" dirty="0" err="1" smtClean="0"/>
              <a:t>Costanza</a:t>
            </a:r>
            <a:r>
              <a:rPr lang="en-CA" sz="2000" dirty="0" smtClean="0"/>
              <a:t> Piccolo (Math), Natasha Holmes (PHAS), Michael Tang (UBC Clicker Support, CTLT)</a:t>
            </a:r>
            <a:br>
              <a:rPr lang="en-CA" sz="2000" dirty="0" smtClean="0"/>
            </a:br>
            <a:r>
              <a:rPr lang="en-CA" sz="2000" dirty="0" smtClean="0"/>
              <a:t/>
            </a:r>
            <a:br>
              <a:rPr lang="en-CA" sz="2000" dirty="0" smtClean="0"/>
            </a:br>
            <a:r>
              <a:rPr lang="en-CA" sz="2000" dirty="0" smtClean="0"/>
              <a:t>The choreography described here is based on techniques developed at the Center for Astronomy Education at the University of Arizona (</a:t>
            </a:r>
            <a:r>
              <a:rPr lang="en-CA" sz="2000" dirty="0" smtClean="0">
                <a:solidFill>
                  <a:srgbClr val="0000CC"/>
                </a:solidFill>
              </a:rPr>
              <a:t>astronomy101.jpl.nasa.gov</a:t>
            </a:r>
            <a:r>
              <a:rPr lang="en-CA" sz="2000" dirty="0" smtClean="0"/>
              <a:t>), adapted to using </a:t>
            </a:r>
            <a:r>
              <a:rPr lang="en-CA" sz="2000" dirty="0" err="1" smtClean="0"/>
              <a:t>i</a:t>
            </a:r>
            <a:r>
              <a:rPr lang="en-CA" sz="2000" dirty="0" smtClean="0"/>
              <a:t>&gt;clickers.</a:t>
            </a:r>
          </a:p>
          <a:p>
            <a:pPr algn="ctr">
              <a:buNone/>
            </a:pPr>
            <a:r>
              <a:rPr lang="en-CA" sz="2400" dirty="0" smtClean="0"/>
              <a:t>and you</a:t>
            </a:r>
            <a:br>
              <a:rPr lang="en-CA" sz="2400" dirty="0" smtClean="0"/>
            </a:br>
            <a:r>
              <a:rPr lang="en-CA" sz="2400" dirty="0" smtClean="0"/>
              <a:t>for investing your time and energy to participate today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38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PHYS 101 student feedback</a:t>
            </a:r>
            <a:br>
              <a:rPr lang="en-CA" dirty="0" smtClean="0"/>
            </a:br>
            <a:r>
              <a:rPr lang="en-CA" dirty="0" smtClean="0"/>
              <a:t>about clickers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39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Peer Instruction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143000"/>
            <a:ext cx="6172200" cy="32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effective peer instruction,</a:t>
            </a:r>
          </a:p>
          <a:p>
            <a:pPr marL="682625" lvl="0" indent="-45085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students teach each other </a:t>
            </a:r>
            <a:r>
              <a:rPr lang="en-CA" sz="2800" dirty="0" smtClean="0"/>
              <a:t>immediately, while</a:t>
            </a:r>
            <a:br>
              <a:rPr lang="en-CA" sz="2800" dirty="0" smtClean="0"/>
            </a:br>
            <a:r>
              <a:rPr lang="en-CA" sz="2800" dirty="0" smtClean="0"/>
              <a:t>they may still hold or remember their novice misconceptions</a:t>
            </a:r>
          </a:p>
          <a:p>
            <a:pPr marL="682625" lvl="0" indent="-45085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students discuss</a:t>
            </a:r>
            <a:r>
              <a:rPr kumimoji="0" lang="en-C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concepts in their own language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382037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682625" marR="0" lvl="0" indent="-4508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C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instructor finds out what the students know (and don’t know) and reacts</a:t>
            </a:r>
            <a:endParaRPr kumimoji="0" lang="en-CA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5943600" y="1743480"/>
            <a:ext cx="342900" cy="2599920"/>
          </a:xfrm>
          <a:prstGeom prst="rightBrace">
            <a:avLst>
              <a:gd name="adj1" fmla="val 50023"/>
              <a:gd name="adj2" fmla="val 5022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6303878" y="1919547"/>
            <a:ext cx="243443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800" dirty="0" smtClean="0">
                <a:solidFill>
                  <a:prstClr val="black"/>
                </a:solidFill>
              </a:rPr>
              <a:t>students learn and practice how to think, communicate like scientists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The first time a clicker question was asked </a:t>
            </a:r>
            <a:r>
              <a:rPr lang="en-US" sz="3200" dirty="0" smtClean="0"/>
              <a:t>    in </a:t>
            </a:r>
            <a:r>
              <a:rPr lang="en-US" sz="3200" dirty="0"/>
              <a:t>class, I </a:t>
            </a:r>
            <a:r>
              <a:rPr lang="en-US" sz="3200" dirty="0" smtClean="0"/>
              <a:t>usually …</a:t>
            </a:r>
            <a:endParaRPr lang="en-US" sz="3200" dirty="0"/>
          </a:p>
        </p:txBody>
      </p:sp>
      <p:pic>
        <p:nvPicPr>
          <p:cNvPr id="5" name="Content Placeholder 4" descr="ChartExport-20.pn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259" b="9259"/>
          <a:stretch>
            <a:fillRect/>
          </a:stretch>
        </p:blipFill>
        <p:spPr>
          <a:xfrm>
            <a:off x="83127" y="1485900"/>
            <a:ext cx="8603673" cy="52578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40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76468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When you did try to answer the clicker questions, what MOTIVATED you to do so?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500"/>
            <a:ext cx="8458200" cy="5029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“</a:t>
            </a:r>
            <a:r>
              <a:rPr lang="en-US" sz="2800" dirty="0"/>
              <a:t>I wanted to see if I knew as much as the rest of the class.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T</a:t>
            </a:r>
            <a:r>
              <a:rPr lang="en-US" sz="2800" dirty="0" smtClean="0"/>
              <a:t>hey </a:t>
            </a:r>
            <a:r>
              <a:rPr lang="en-US" sz="2800" dirty="0"/>
              <a:t>are very helping to understanding </a:t>
            </a:r>
            <a:r>
              <a:rPr lang="en-US" sz="2800" dirty="0" smtClean="0"/>
              <a:t>concepts.”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Get that doubt out of my head.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“To </a:t>
            </a:r>
            <a:r>
              <a:rPr lang="en-US" sz="2800" dirty="0"/>
              <a:t>check if I was on the right track with my thinking.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It tests my understanding and wanting to get the question right.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The clickers are a good way to stay involved in the lecture material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They're fun! Also excellent practice for concept </a:t>
            </a:r>
            <a:r>
              <a:rPr lang="en-US" sz="2800" dirty="0" smtClean="0"/>
              <a:t>questions.”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41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07176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student comments about clickers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“</a:t>
            </a:r>
            <a:r>
              <a:rPr lang="en-US" sz="2800" dirty="0"/>
              <a:t>I really disliked the idea at first (coming from a small college it was a new thing for me) </a:t>
            </a:r>
            <a:r>
              <a:rPr lang="en-US" sz="2800" dirty="0" smtClean="0"/>
              <a:t>because </a:t>
            </a:r>
            <a:r>
              <a:rPr lang="en-US" sz="2800" dirty="0"/>
              <a:t>I didn't want to pay for it (good old cheap student). But, I really like them now and think they are a great way to reinforce material and promote active listening as a student</a:t>
            </a:r>
            <a:r>
              <a:rPr lang="en-US" sz="2800" dirty="0" smtClean="0"/>
              <a:t>.” </a:t>
            </a:r>
          </a:p>
          <a:p>
            <a:r>
              <a:rPr lang="en-US" sz="2800" dirty="0" smtClean="0"/>
              <a:t>“I </a:t>
            </a:r>
            <a:r>
              <a:rPr lang="en-US" sz="2800" dirty="0"/>
              <a:t>find using </a:t>
            </a:r>
            <a:r>
              <a:rPr lang="en-US" sz="2800" dirty="0" err="1"/>
              <a:t>i</a:t>
            </a:r>
            <a:r>
              <a:rPr lang="en-US" sz="2800" dirty="0"/>
              <a:t>-clicker useful because the professor would re-explain if she sees that most of the class isn't understanding</a:t>
            </a:r>
            <a:r>
              <a:rPr lang="en-US" sz="2800" dirty="0" smtClean="0"/>
              <a:t>.”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Loved the clicker because it was great to see that other people didn't get it either. Helped me to make friends in the class too.</a:t>
            </a:r>
            <a:r>
              <a:rPr lang="en-US" sz="2800" dirty="0" smtClean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42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07281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Peer Instruction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143000"/>
            <a:ext cx="7429500" cy="4914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CA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Effective peer instruction requires</a:t>
            </a:r>
          </a:p>
          <a:p>
            <a:pPr marL="682625" marR="0" lvl="0" indent="-4508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CA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identifying key concepts, misconceptions</a:t>
            </a:r>
          </a:p>
          <a:p>
            <a:pPr marL="682625" marR="0" lvl="0" indent="-4508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CA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creating multiple-choice questions that</a:t>
            </a:r>
            <a:r>
              <a:rPr kumimoji="0" lang="en-CA" sz="28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require </a:t>
            </a:r>
            <a:r>
              <a:rPr kumimoji="0" lang="en-CA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deeper</a:t>
            </a:r>
            <a:r>
              <a:rPr kumimoji="0" lang="en-CA" sz="2800" b="0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thinking and learning</a:t>
            </a:r>
            <a:endParaRPr kumimoji="0" lang="en-CA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2625" lvl="0" indent="-4508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CA" sz="2800" smtClean="0"/>
              <a:t>facilitating peer instruction episodes that spark student discussion</a:t>
            </a:r>
          </a:p>
          <a:p>
            <a:pPr marL="682625" lvl="0" indent="-4508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CA" sz="2800" smtClean="0"/>
              <a:t>resolving the misconceptions (unless leaving the question temporarily unresolved is part of the lesson plan)</a:t>
            </a:r>
            <a:endParaRPr lang="en-CA" sz="2800"/>
          </a:p>
        </p:txBody>
      </p:sp>
      <p:sp>
        <p:nvSpPr>
          <p:cNvPr id="7" name="Right Brace 6"/>
          <p:cNvSpPr/>
          <p:nvPr/>
        </p:nvSpPr>
        <p:spPr>
          <a:xfrm>
            <a:off x="7200900" y="1714500"/>
            <a:ext cx="342900" cy="1257300"/>
          </a:xfrm>
          <a:prstGeom prst="rightBrace">
            <a:avLst>
              <a:gd name="adj1" fmla="val 50023"/>
              <a:gd name="adj2" fmla="val 5022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ight Brace 7"/>
          <p:cNvSpPr/>
          <p:nvPr/>
        </p:nvSpPr>
        <p:spPr>
          <a:xfrm>
            <a:off x="7658100" y="3229380"/>
            <a:ext cx="342900" cy="2257020"/>
          </a:xfrm>
          <a:prstGeom prst="rightBrace">
            <a:avLst>
              <a:gd name="adj1" fmla="val 50023"/>
              <a:gd name="adj2" fmla="val 5022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7518042" y="1877635"/>
            <a:ext cx="113742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800" smtClean="0">
                <a:solidFill>
                  <a:prstClr val="black"/>
                </a:solidFill>
              </a:rPr>
              <a:t>before</a:t>
            </a:r>
          </a:p>
          <a:p>
            <a:r>
              <a:rPr lang="en-CA" sz="2800" smtClean="0">
                <a:solidFill>
                  <a:prstClr val="black"/>
                </a:solidFill>
              </a:rPr>
              <a:t>class</a:t>
            </a:r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7966863" y="3883519"/>
            <a:ext cx="112723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800" smtClean="0">
                <a:solidFill>
                  <a:prstClr val="black"/>
                </a:solidFill>
              </a:rPr>
              <a:t>during</a:t>
            </a:r>
          </a:p>
          <a:p>
            <a:r>
              <a:rPr lang="en-CA" sz="2800" smtClean="0">
                <a:solidFill>
                  <a:prstClr val="black"/>
                </a:solidFill>
              </a:rPr>
              <a:t>class</a:t>
            </a: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0"/>
            <a:ext cx="8458200" cy="1143000"/>
          </a:xfrm>
        </p:spPr>
        <p:txBody>
          <a:bodyPr/>
          <a:lstStyle/>
          <a:p>
            <a:r>
              <a:rPr lang="en-CA" smtClean="0"/>
              <a:t>Example Questions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4343400"/>
            <a:ext cx="8458200" cy="2057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CA" sz="2800" dirty="0" smtClean="0"/>
              <a:t>Don’t concentrate only on the content </a:t>
            </a:r>
            <a:br>
              <a:rPr lang="en-CA" sz="2800" dirty="0" smtClean="0"/>
            </a:br>
            <a:r>
              <a:rPr lang="en-CA" sz="2800" dirty="0" smtClean="0"/>
              <a:t>of the example questions. </a:t>
            </a:r>
            <a:br>
              <a:rPr lang="en-CA" sz="2800" dirty="0" smtClean="0"/>
            </a:br>
            <a:r>
              <a:rPr lang="en-CA" sz="2800" dirty="0" smtClean="0"/>
              <a:t>Watch the “choreography”, too.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5372100" y="1143000"/>
            <a:ext cx="3771900" cy="571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80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A)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800" smtClean="0">
              <a:solidFill>
                <a:prstClr val="black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80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B)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800" smtClean="0">
              <a:solidFill>
                <a:prstClr val="black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800" smtClean="0">
              <a:solidFill>
                <a:prstClr val="black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80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C)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800" smtClean="0">
              <a:solidFill>
                <a:prstClr val="black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800" smtClean="0">
              <a:solidFill>
                <a:prstClr val="black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80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D)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800" smtClean="0">
              <a:solidFill>
                <a:prstClr val="black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2800" smtClean="0">
              <a:solidFill>
                <a:prstClr val="black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80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E)  all the same speed</a:t>
            </a:r>
            <a:br>
              <a:rPr lang="en-US" sz="280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smtClean="0">
              <a:solidFill>
                <a:prstClr val="black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800" smtClean="0">
              <a:solidFill>
                <a:prstClr val="black"/>
              </a:solidFill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question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686300" cy="5029200"/>
          </a:xfrm>
        </p:spPr>
        <p:txBody>
          <a:bodyPr>
            <a:normAutofit/>
          </a:bodyPr>
          <a:lstStyle/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smtClean="0">
                <a:solidFill>
                  <a:prstClr val="black"/>
                </a:solidFill>
                <a:latin typeface="Calibri" charset="0"/>
                <a:ea typeface="ＭＳ Ｐゴシック" charset="0"/>
                <a:cs typeface="ＭＳ Ｐゴシック" charset="0"/>
              </a:rPr>
              <a:t>The amplitude and frequency of  4 light waves are shown. The waves are representative of one instant in time and are </a:t>
            </a:r>
            <a:r>
              <a:rPr lang="en-US" sz="2800" smtClean="0">
                <a:latin typeface="Calibri" charset="0"/>
                <a:ea typeface="ＭＳ Ｐゴシック" charset="0"/>
                <a:cs typeface="ＭＳ Ｐゴシック" charset="0"/>
              </a:rPr>
              <a:t>all travelling in vacuum. Which wave travels the fastest?</a:t>
            </a:r>
            <a:endParaRPr lang="en-US" sz="28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7</a:t>
            </a:fld>
            <a:endParaRPr lang="en-CA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1028700"/>
            <a:ext cx="24130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8</a:t>
            </a:fld>
            <a:endParaRPr lang="en-CA"/>
          </a:p>
        </p:txBody>
      </p:sp>
      <p:pic>
        <p:nvPicPr>
          <p:cNvPr id="4" name="Picture 3" descr="maresmall"/>
          <p:cNvPicPr>
            <a:picLocks noChangeAspect="1" noChangeArrowheads="1"/>
          </p:cNvPicPr>
          <p:nvPr/>
        </p:nvPicPr>
        <p:blipFill>
          <a:blip r:embed="rId3" cstate="print"/>
          <a:srcRect l="2599" t="31659" r="5632" b="6240"/>
          <a:stretch>
            <a:fillRect/>
          </a:stretch>
        </p:blipFill>
        <p:spPr bwMode="auto">
          <a:xfrm>
            <a:off x="0" y="0"/>
            <a:ext cx="9144000" cy="6187774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Clicker question</a:t>
            </a:r>
            <a:endParaRPr kumimoji="0" lang="en-CA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600700" y="1485900"/>
            <a:ext cx="3429000" cy="35433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Times New Roman" pitchFamily="18" charset="0"/>
              </a:rPr>
              <a:t>Are features X and Y ridges or valleys?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UcParenR"/>
              <a:tabLst>
                <a:tab pos="2743200" algn="l"/>
                <a:tab pos="5486400" algn="l"/>
              </a:tabLst>
              <a:defRPr/>
            </a:pPr>
            <a:r>
              <a:rPr kumimoji="0" lang="en-US" sz="2800" b="0" i="0" u="none" strike="noStrike" kern="1200" cap="none" spc="0" normalizeH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Times New Roman" pitchFamily="18" charset="0"/>
              </a:rPr>
              <a:t>X=ridge, Y=valley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UcParenR"/>
              <a:tabLst>
                <a:tab pos="2743200" algn="l"/>
                <a:tab pos="5486400" algn="l"/>
              </a:tabLst>
              <a:defRPr/>
            </a:pPr>
            <a:r>
              <a:rPr lang="en-US" sz="2800" baseline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X=valley, Y=ridge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UcParenR"/>
              <a:tabLst>
                <a:tab pos="2743200" algn="l"/>
                <a:tab pos="5486400" algn="l"/>
              </a:tabLst>
              <a:defRPr/>
            </a:pPr>
            <a:r>
              <a:rPr kumimoji="0" lang="en-US" sz="2800" b="0" i="0" u="none" strike="noStrike" kern="1200" cap="none" spc="0" normalizeH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Times New Roman" pitchFamily="18" charset="0"/>
              </a:rPr>
              <a:t>both are ridges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lphaUcParenR"/>
              <a:tabLst>
                <a:tab pos="2743200" algn="l"/>
                <a:tab pos="5486400" algn="l"/>
              </a:tabLst>
              <a:defRPr/>
            </a:pPr>
            <a:r>
              <a:rPr lang="en-US" sz="2800" baseline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both are valleys</a:t>
            </a:r>
            <a:endParaRPr kumimoji="0" lang="en-CA" sz="2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49962" y="1170296"/>
            <a:ext cx="4667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X</a:t>
            </a:r>
            <a:endParaRPr lang="en-CA" sz="2800" b="1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98544" y="3864114"/>
            <a:ext cx="4667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Y</a:t>
            </a:r>
            <a:endParaRPr lang="en-CA" sz="2800" b="1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 flipV="1">
            <a:off x="4165338" y="4207014"/>
            <a:ext cx="676206" cy="1104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3264162" y="1513196"/>
            <a:ext cx="676206" cy="1104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Clicker question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572000" cy="26289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/>
              <a:t>Suppose Saturn’s ring </a:t>
            </a:r>
            <a:r>
              <a:rPr lang="en-US" smtClean="0"/>
              <a:t>is a solid ring of material, spinning like a DVD. </a:t>
            </a:r>
            <a:r>
              <a:rPr lang="en-US"/>
              <a:t>Which graph shows the how the speed of ring particles depend on </a:t>
            </a:r>
            <a:r>
              <a:rPr lang="en-US" smtClean="0"/>
              <a:t>their </a:t>
            </a:r>
            <a:r>
              <a:rPr lang="en-US"/>
              <a:t>distance from Saturn?</a:t>
            </a:r>
          </a:p>
          <a:p>
            <a:pPr>
              <a:buNone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2AEF0-C4C1-4CAB-89E0-FEFC02B05CA0}" type="slidenum">
              <a:rPr lang="en-CA" smtClean="0"/>
              <a:pPr/>
              <a:t>9</a:t>
            </a:fld>
            <a:endParaRPr lang="en-CA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143000"/>
            <a:ext cx="3867150" cy="2924175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</p:spPr>
      </p:pic>
      <p:sp>
        <p:nvSpPr>
          <p:cNvPr id="8" name="Oval 7"/>
          <p:cNvSpPr>
            <a:spLocks noChangeAspect="1"/>
          </p:cNvSpPr>
          <p:nvPr/>
        </p:nvSpPr>
        <p:spPr bwMode="auto">
          <a:xfrm>
            <a:off x="8524373" y="2520329"/>
            <a:ext cx="276727" cy="137160"/>
          </a:xfrm>
          <a:prstGeom prst="ellipse">
            <a:avLst/>
          </a:prstGeom>
          <a:solidFill>
            <a:srgbClr val="00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Oval 8"/>
          <p:cNvSpPr>
            <a:spLocks noChangeAspect="1"/>
          </p:cNvSpPr>
          <p:nvPr/>
        </p:nvSpPr>
        <p:spPr bwMode="auto">
          <a:xfrm>
            <a:off x="7886700" y="2520329"/>
            <a:ext cx="276729" cy="13716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Arc 9"/>
          <p:cNvSpPr>
            <a:spLocks/>
          </p:cNvSpPr>
          <p:nvPr/>
        </p:nvSpPr>
        <p:spPr bwMode="auto">
          <a:xfrm>
            <a:off x="5661025" y="1993280"/>
            <a:ext cx="2727325" cy="1189037"/>
          </a:xfrm>
          <a:prstGeom prst="arc">
            <a:avLst>
              <a:gd name="adj1" fmla="val 19962426"/>
              <a:gd name="adj2" fmla="val 1682494"/>
            </a:avLst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rot="10800000">
            <a:off x="4057650" y="5829300"/>
            <a:ext cx="1828800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0800000">
            <a:off x="1143000" y="5829300"/>
            <a:ext cx="1828800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rot="10800000">
            <a:off x="6972300" y="5829300"/>
            <a:ext cx="1828800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5400000">
            <a:off x="384928" y="5127812"/>
            <a:ext cx="1463040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3316482" y="5127812"/>
            <a:ext cx="1463040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5400000">
            <a:off x="6239986" y="5127812"/>
            <a:ext cx="1463040" cy="1588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7" name="Rectangle 16"/>
          <p:cNvSpPr/>
          <p:nvPr/>
        </p:nvSpPr>
        <p:spPr>
          <a:xfrm>
            <a:off x="471648" y="4343400"/>
            <a:ext cx="639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fast</a:t>
            </a:r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357836" y="5570525"/>
            <a:ext cx="753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slow</a:t>
            </a:r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-25689" y="491490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smtClean="0">
                <a:latin typeface="Arial" charset="0"/>
              </a:rPr>
              <a:t>Speed</a:t>
            </a:r>
            <a:endParaRPr lang="en-CA" sz="2400"/>
          </a:p>
        </p:txBody>
      </p:sp>
      <p:sp>
        <p:nvSpPr>
          <p:cNvPr id="20" name="Rectangle 19"/>
          <p:cNvSpPr/>
          <p:nvPr/>
        </p:nvSpPr>
        <p:spPr>
          <a:xfrm>
            <a:off x="2941539" y="491490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smtClean="0">
                <a:latin typeface="Arial" charset="0"/>
              </a:rPr>
              <a:t>Speed</a:t>
            </a:r>
            <a:endParaRPr lang="en-CA" sz="2400"/>
          </a:p>
        </p:txBody>
      </p:sp>
      <p:sp>
        <p:nvSpPr>
          <p:cNvPr id="21" name="Rectangle 20"/>
          <p:cNvSpPr/>
          <p:nvPr/>
        </p:nvSpPr>
        <p:spPr>
          <a:xfrm>
            <a:off x="5860304" y="491490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smtClean="0">
                <a:latin typeface="Arial" charset="0"/>
              </a:rPr>
              <a:t>Speed</a:t>
            </a:r>
            <a:endParaRPr lang="en-CA" sz="2400"/>
          </a:p>
        </p:txBody>
      </p:sp>
      <p:sp>
        <p:nvSpPr>
          <p:cNvPr id="22" name="Rectangle 21"/>
          <p:cNvSpPr/>
          <p:nvPr/>
        </p:nvSpPr>
        <p:spPr>
          <a:xfrm>
            <a:off x="3394986" y="4343400"/>
            <a:ext cx="639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fast</a:t>
            </a:r>
            <a:endParaRPr lang="en-CA"/>
          </a:p>
        </p:txBody>
      </p:sp>
      <p:sp>
        <p:nvSpPr>
          <p:cNvPr id="23" name="Rectangle 22"/>
          <p:cNvSpPr/>
          <p:nvPr/>
        </p:nvSpPr>
        <p:spPr>
          <a:xfrm>
            <a:off x="3281174" y="5570525"/>
            <a:ext cx="753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slow</a:t>
            </a:r>
            <a:endParaRPr lang="en-CA"/>
          </a:p>
        </p:txBody>
      </p:sp>
      <p:sp>
        <p:nvSpPr>
          <p:cNvPr id="24" name="Rectangle 23"/>
          <p:cNvSpPr/>
          <p:nvPr/>
        </p:nvSpPr>
        <p:spPr>
          <a:xfrm>
            <a:off x="6328381" y="4343400"/>
            <a:ext cx="639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fast</a:t>
            </a:r>
            <a:endParaRPr lang="en-CA"/>
          </a:p>
        </p:txBody>
      </p:sp>
      <p:sp>
        <p:nvSpPr>
          <p:cNvPr id="25" name="Rectangle 24"/>
          <p:cNvSpPr/>
          <p:nvPr/>
        </p:nvSpPr>
        <p:spPr>
          <a:xfrm>
            <a:off x="6214569" y="5570525"/>
            <a:ext cx="753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slow</a:t>
            </a:r>
            <a:endParaRPr lang="en-CA"/>
          </a:p>
        </p:txBody>
      </p:sp>
      <p:sp>
        <p:nvSpPr>
          <p:cNvPr id="26" name="Rectangle 25"/>
          <p:cNvSpPr/>
          <p:nvPr/>
        </p:nvSpPr>
        <p:spPr>
          <a:xfrm rot="16200000">
            <a:off x="637402" y="6110481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center</a:t>
            </a:r>
            <a:endParaRPr lang="en-CA"/>
          </a:p>
        </p:txBody>
      </p:sp>
      <p:sp>
        <p:nvSpPr>
          <p:cNvPr id="27" name="Rectangle 26"/>
          <p:cNvSpPr/>
          <p:nvPr/>
        </p:nvSpPr>
        <p:spPr>
          <a:xfrm rot="16200000">
            <a:off x="2371941" y="6051962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edge</a:t>
            </a:r>
            <a:endParaRPr lang="en-CA"/>
          </a:p>
        </p:txBody>
      </p:sp>
      <p:sp>
        <p:nvSpPr>
          <p:cNvPr id="28" name="Rectangle 27"/>
          <p:cNvSpPr/>
          <p:nvPr/>
        </p:nvSpPr>
        <p:spPr>
          <a:xfrm>
            <a:off x="1198374" y="6172200"/>
            <a:ext cx="1468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smtClean="0">
                <a:latin typeface="Arial" charset="0"/>
              </a:rPr>
              <a:t>Distance</a:t>
            </a:r>
            <a:endParaRPr lang="en-CA" sz="2400"/>
          </a:p>
        </p:txBody>
      </p:sp>
      <p:sp>
        <p:nvSpPr>
          <p:cNvPr id="29" name="Rectangle 28"/>
          <p:cNvSpPr/>
          <p:nvPr/>
        </p:nvSpPr>
        <p:spPr>
          <a:xfrm rot="16200000">
            <a:off x="3576283" y="6110481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center</a:t>
            </a:r>
            <a:endParaRPr lang="en-CA"/>
          </a:p>
        </p:txBody>
      </p:sp>
      <p:sp>
        <p:nvSpPr>
          <p:cNvPr id="30" name="Rectangle 29"/>
          <p:cNvSpPr/>
          <p:nvPr/>
        </p:nvSpPr>
        <p:spPr>
          <a:xfrm rot="16200000">
            <a:off x="5310822" y="6051962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edge</a:t>
            </a:r>
            <a:endParaRPr lang="en-CA"/>
          </a:p>
        </p:txBody>
      </p:sp>
      <p:sp>
        <p:nvSpPr>
          <p:cNvPr id="31" name="Rectangle 30"/>
          <p:cNvSpPr/>
          <p:nvPr/>
        </p:nvSpPr>
        <p:spPr>
          <a:xfrm>
            <a:off x="4137255" y="6172200"/>
            <a:ext cx="1468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smtClean="0">
                <a:latin typeface="Arial" charset="0"/>
              </a:rPr>
              <a:t>Distance</a:t>
            </a:r>
            <a:endParaRPr lang="en-CA" sz="2400"/>
          </a:p>
        </p:txBody>
      </p:sp>
      <p:sp>
        <p:nvSpPr>
          <p:cNvPr id="32" name="Rectangle 31"/>
          <p:cNvSpPr/>
          <p:nvPr/>
        </p:nvSpPr>
        <p:spPr>
          <a:xfrm rot="16200000">
            <a:off x="6495049" y="6110481"/>
            <a:ext cx="9541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center</a:t>
            </a:r>
            <a:endParaRPr lang="en-CA"/>
          </a:p>
        </p:txBody>
      </p:sp>
      <p:sp>
        <p:nvSpPr>
          <p:cNvPr id="33" name="Rectangle 32"/>
          <p:cNvSpPr/>
          <p:nvPr/>
        </p:nvSpPr>
        <p:spPr>
          <a:xfrm rot="16200000">
            <a:off x="8229588" y="6051962"/>
            <a:ext cx="784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mtClean="0">
                <a:latin typeface="Arial" charset="0"/>
              </a:rPr>
              <a:t>edge</a:t>
            </a:r>
            <a:endParaRPr lang="en-CA"/>
          </a:p>
        </p:txBody>
      </p:sp>
      <p:sp>
        <p:nvSpPr>
          <p:cNvPr id="34" name="Rectangle 33"/>
          <p:cNvSpPr/>
          <p:nvPr/>
        </p:nvSpPr>
        <p:spPr>
          <a:xfrm>
            <a:off x="7056021" y="6172200"/>
            <a:ext cx="1468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smtClean="0">
                <a:latin typeface="Arial" charset="0"/>
              </a:rPr>
              <a:t>Distance</a:t>
            </a:r>
            <a:endParaRPr lang="en-CA" sz="2400"/>
          </a:p>
        </p:txBody>
      </p:sp>
      <p:cxnSp>
        <p:nvCxnSpPr>
          <p:cNvPr id="35" name="Straight Connector 34"/>
          <p:cNvCxnSpPr/>
          <p:nvPr/>
        </p:nvCxnSpPr>
        <p:spPr bwMode="auto">
          <a:xfrm>
            <a:off x="1257300" y="4892040"/>
            <a:ext cx="1600200" cy="0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Oval 35"/>
          <p:cNvSpPr/>
          <p:nvPr/>
        </p:nvSpPr>
        <p:spPr bwMode="auto">
          <a:xfrm>
            <a:off x="1904695" y="4800600"/>
            <a:ext cx="182880" cy="18288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 pitchFamily="1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2743200" y="4800600"/>
            <a:ext cx="182880" cy="182880"/>
          </a:xfrm>
          <a:prstGeom prst="ellipse">
            <a:avLst/>
          </a:prstGeom>
          <a:solidFill>
            <a:srgbClr val="00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 pitchFamily="1" charset="0"/>
            </a:endParaRPr>
          </a:p>
        </p:txBody>
      </p:sp>
      <p:cxnSp>
        <p:nvCxnSpPr>
          <p:cNvPr id="38" name="Straight Connector 37"/>
          <p:cNvCxnSpPr/>
          <p:nvPr/>
        </p:nvCxnSpPr>
        <p:spPr bwMode="auto">
          <a:xfrm flipV="1">
            <a:off x="4229100" y="4686302"/>
            <a:ext cx="1600200" cy="1004272"/>
          </a:xfrm>
          <a:prstGeom prst="line">
            <a:avLst/>
          </a:prstGeom>
          <a:noFill/>
          <a:ln w="762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Oval 38"/>
          <p:cNvSpPr/>
          <p:nvPr/>
        </p:nvSpPr>
        <p:spPr bwMode="auto">
          <a:xfrm>
            <a:off x="4816144" y="5159958"/>
            <a:ext cx="182880" cy="18288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 pitchFamily="1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5682995" y="4615890"/>
            <a:ext cx="182880" cy="182880"/>
          </a:xfrm>
          <a:prstGeom prst="ellipse">
            <a:avLst/>
          </a:prstGeom>
          <a:solidFill>
            <a:srgbClr val="00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 pitchFamily="1" charset="0"/>
            </a:endParaRPr>
          </a:p>
        </p:txBody>
      </p:sp>
      <p:sp>
        <p:nvSpPr>
          <p:cNvPr id="41" name="Freeform 40"/>
          <p:cNvSpPr/>
          <p:nvPr/>
        </p:nvSpPr>
        <p:spPr bwMode="auto">
          <a:xfrm>
            <a:off x="7103059" y="4447642"/>
            <a:ext cx="1543507" cy="1207008"/>
          </a:xfrm>
          <a:custGeom>
            <a:avLst/>
            <a:gdLst>
              <a:gd name="connsiteX0" fmla="*/ 0 w 1543507"/>
              <a:gd name="connsiteY0" fmla="*/ 0 h 1207008"/>
              <a:gd name="connsiteX1" fmla="*/ 1543507 w 1543507"/>
              <a:gd name="connsiteY1" fmla="*/ 1207008 h 1207008"/>
              <a:gd name="connsiteX2" fmla="*/ 1543507 w 1543507"/>
              <a:gd name="connsiteY2" fmla="*/ 1207008 h 1207008"/>
              <a:gd name="connsiteX0" fmla="*/ 0 w 1543507"/>
              <a:gd name="connsiteY0" fmla="*/ 0 h 1207008"/>
              <a:gd name="connsiteX1" fmla="*/ 1543507 w 1543507"/>
              <a:gd name="connsiteY1" fmla="*/ 1207008 h 1207008"/>
              <a:gd name="connsiteX2" fmla="*/ 1543507 w 1543507"/>
              <a:gd name="connsiteY2" fmla="*/ 1207008 h 1207008"/>
              <a:gd name="connsiteX0" fmla="*/ 0 w 1543507"/>
              <a:gd name="connsiteY0" fmla="*/ 0 h 1207008"/>
              <a:gd name="connsiteX1" fmla="*/ 1543507 w 1543507"/>
              <a:gd name="connsiteY1" fmla="*/ 1207008 h 1207008"/>
              <a:gd name="connsiteX2" fmla="*/ 1543507 w 1543507"/>
              <a:gd name="connsiteY2" fmla="*/ 1207008 h 1207008"/>
              <a:gd name="connsiteX0" fmla="*/ 0 w 1543507"/>
              <a:gd name="connsiteY0" fmla="*/ 0 h 1207008"/>
              <a:gd name="connsiteX1" fmla="*/ 1543507 w 1543507"/>
              <a:gd name="connsiteY1" fmla="*/ 1207008 h 1207008"/>
              <a:gd name="connsiteX2" fmla="*/ 1543507 w 1543507"/>
              <a:gd name="connsiteY2" fmla="*/ 1207008 h 1207008"/>
              <a:gd name="connsiteX0" fmla="*/ 0 w 1543507"/>
              <a:gd name="connsiteY0" fmla="*/ 0 h 1207008"/>
              <a:gd name="connsiteX1" fmla="*/ 1543507 w 1543507"/>
              <a:gd name="connsiteY1" fmla="*/ 1207008 h 1207008"/>
              <a:gd name="connsiteX2" fmla="*/ 1543507 w 1543507"/>
              <a:gd name="connsiteY2" fmla="*/ 1207008 h 120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43507" h="1207008">
                <a:moveTo>
                  <a:pt x="0" y="0"/>
                </a:moveTo>
                <a:cubicBezTo>
                  <a:pt x="135941" y="849477"/>
                  <a:pt x="653187" y="1164946"/>
                  <a:pt x="1543507" y="1207008"/>
                </a:cubicBezTo>
                <a:lnTo>
                  <a:pt x="1543507" y="1207008"/>
                </a:lnTo>
              </a:path>
            </a:pathLst>
          </a:custGeom>
          <a:noFill/>
          <a:ln w="76200" cap="flat" cmpd="sng" algn="ctr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 pitchFamily="1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514892" y="5554979"/>
            <a:ext cx="182880" cy="182880"/>
          </a:xfrm>
          <a:prstGeom prst="ellipse">
            <a:avLst/>
          </a:prstGeom>
          <a:solidFill>
            <a:srgbClr val="00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 pitchFamily="1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655356" y="5337352"/>
            <a:ext cx="182880" cy="182880"/>
          </a:xfrm>
          <a:prstGeom prst="ellipse">
            <a:avLst/>
          </a:prstGeom>
          <a:solidFill>
            <a:srgbClr val="00B0F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Grande" pitchFamily="1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257300" y="4190463"/>
            <a:ext cx="3930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latin typeface="+mj-lt"/>
              </a:rPr>
              <a:t>A</a:t>
            </a:r>
            <a:endParaRPr lang="en-CA" sz="2800">
              <a:latin typeface="+mj-lt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14800" y="4190463"/>
            <a:ext cx="380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latin typeface="+mj-lt"/>
              </a:rPr>
              <a:t>B</a:t>
            </a:r>
            <a:endParaRPr lang="en-CA" sz="2800">
              <a:latin typeface="+mj-lt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00900" y="4190463"/>
            <a:ext cx="3754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smtClean="0">
                <a:latin typeface="+mj-lt"/>
              </a:rPr>
              <a:t>C</a:t>
            </a:r>
            <a:endParaRPr lang="en-CA" sz="28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3004</TotalTime>
  <Words>2110</Words>
  <Application>Microsoft Office PowerPoint</Application>
  <PresentationFormat>On-screen Show (4:3)</PresentationFormat>
  <Paragraphs>392</Paragraphs>
  <Slides>42</Slides>
  <Notes>42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Effective Peer Instruction using Clickers</vt:lpstr>
      <vt:lpstr>Schedule</vt:lpstr>
      <vt:lpstr>Typical Peer Instruction Episode</vt:lpstr>
      <vt:lpstr>Peer Instruction</vt:lpstr>
      <vt:lpstr>Peer Instruction</vt:lpstr>
      <vt:lpstr>Example Questions</vt:lpstr>
      <vt:lpstr>Clicker question</vt:lpstr>
      <vt:lpstr>Slide 8</vt:lpstr>
      <vt:lpstr>Clicker question</vt:lpstr>
      <vt:lpstr>Clicker choreography</vt:lpstr>
      <vt:lpstr>Clicker choreography</vt:lpstr>
      <vt:lpstr>Clicker choreography</vt:lpstr>
      <vt:lpstr>Clicker choreography</vt:lpstr>
      <vt:lpstr>Clicker choreography</vt:lpstr>
      <vt:lpstr>Clicker choreography</vt:lpstr>
      <vt:lpstr>Clicker choreography</vt:lpstr>
      <vt:lpstr>Clicker choreography</vt:lpstr>
      <vt:lpstr>Clicker choreography</vt:lpstr>
      <vt:lpstr>Clicker choreography</vt:lpstr>
      <vt:lpstr>Reacting to their votes</vt:lpstr>
      <vt:lpstr>Slide 21</vt:lpstr>
      <vt:lpstr>Slide 22</vt:lpstr>
      <vt:lpstr>Slide 23</vt:lpstr>
      <vt:lpstr>Slide 24</vt:lpstr>
      <vt:lpstr>Slide 25</vt:lpstr>
      <vt:lpstr>Reacting to their votes</vt:lpstr>
      <vt:lpstr>Coffee break</vt:lpstr>
      <vt:lpstr>Peer instruction practice</vt:lpstr>
      <vt:lpstr>Slide 29</vt:lpstr>
      <vt:lpstr>Slide 30</vt:lpstr>
      <vt:lpstr>Slide 31</vt:lpstr>
      <vt:lpstr>Slide 32</vt:lpstr>
      <vt:lpstr>Slide 33</vt:lpstr>
      <vt:lpstr>If the clickers were marked for participation ONLY </vt:lpstr>
      <vt:lpstr>Slide 35</vt:lpstr>
      <vt:lpstr>i&gt;clicker support</vt:lpstr>
      <vt:lpstr>Resources</vt:lpstr>
      <vt:lpstr>Thanks</vt:lpstr>
      <vt:lpstr>PHYS 101 student feedback about clickers</vt:lpstr>
      <vt:lpstr>The first time a clicker question was asked     in class, I usually …</vt:lpstr>
      <vt:lpstr>When you did try to answer the clicker questions, what MOTIVATED you to do so? </vt:lpstr>
      <vt:lpstr>some student comments about clickers</vt:lpstr>
    </vt:vector>
  </TitlesOfParts>
  <Company>Physics and Astronomy, UBC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Peer Instruction</dc:title>
  <dc:creator>Peter Newbury and Cynthia Heiner</dc:creator>
  <cp:lastModifiedBy>Grace Wood</cp:lastModifiedBy>
  <cp:revision>333</cp:revision>
  <dcterms:created xsi:type="dcterms:W3CDTF">2011-04-15T22:02:57Z</dcterms:created>
  <dcterms:modified xsi:type="dcterms:W3CDTF">2012-02-01T06:00:26Z</dcterms:modified>
</cp:coreProperties>
</file>