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97" r:id="rId3"/>
    <p:sldId id="273" r:id="rId4"/>
    <p:sldId id="316" r:id="rId5"/>
    <p:sldId id="299" r:id="rId6"/>
    <p:sldId id="342" r:id="rId7"/>
    <p:sldId id="349" r:id="rId8"/>
    <p:sldId id="348" r:id="rId9"/>
    <p:sldId id="344" r:id="rId10"/>
    <p:sldId id="345" r:id="rId11"/>
    <p:sldId id="347" r:id="rId12"/>
    <p:sldId id="272" r:id="rId13"/>
    <p:sldId id="305" r:id="rId14"/>
    <p:sldId id="327" r:id="rId15"/>
    <p:sldId id="328" r:id="rId16"/>
    <p:sldId id="329" r:id="rId17"/>
    <p:sldId id="346" r:id="rId18"/>
    <p:sldId id="331" r:id="rId19"/>
    <p:sldId id="332" r:id="rId20"/>
    <p:sldId id="337" r:id="rId21"/>
    <p:sldId id="334" r:id="rId22"/>
    <p:sldId id="335" r:id="rId23"/>
    <p:sldId id="336" r:id="rId24"/>
    <p:sldId id="351" r:id="rId25"/>
    <p:sldId id="350" r:id="rId26"/>
    <p:sldId id="352" r:id="rId27"/>
    <p:sldId id="355" r:id="rId28"/>
    <p:sldId id="353" r:id="rId29"/>
    <p:sldId id="35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FFFF"/>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4" autoAdjust="0"/>
    <p:restoredTop sz="94622" autoAdjust="0"/>
  </p:normalViewPr>
  <p:slideViewPr>
    <p:cSldViewPr showGuides="1">
      <p:cViewPr varScale="1">
        <p:scale>
          <a:sx n="74" d="100"/>
          <a:sy n="74" d="100"/>
        </p:scale>
        <p:origin x="-1248" y="-102"/>
      </p:cViewPr>
      <p:guideLst>
        <p:guide orient="horz" pos="1800"/>
        <p:guide orient="horz" pos="2160"/>
        <p:guide pos="2880"/>
        <p:guide pos="5472"/>
        <p:guide pos="3528"/>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2" d="100"/>
          <a:sy n="52" d="100"/>
        </p:scale>
        <p:origin x="-2184" y="-102"/>
      </p:cViewPr>
      <p:guideLst>
        <p:guide orient="horz" pos="2880"/>
        <p:guide pos="2160"/>
      </p:guideLst>
    </p:cSldViewPr>
  </p:notes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6235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0337C2-EFD4-4FEF-A9BF-6693C41B9BC4}" type="datetimeFigureOut">
              <a:rPr lang="en-CA" smtClean="0"/>
              <a:pPr/>
              <a:t>31/01/2012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F2FF3-267E-4520-A02F-8D289AD7BF19}" type="slidenum">
              <a:rPr lang="en-CA" smtClean="0"/>
              <a:pPr/>
              <a:t>‹#›</a:t>
            </a:fld>
            <a:endParaRPr lang="en-CA"/>
          </a:p>
        </p:txBody>
      </p:sp>
      <p:sp>
        <p:nvSpPr>
          <p:cNvPr id="8" name="Notes Placeholder 7"/>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 xmlns:p14="http://schemas.microsoft.com/office/powerpoint/2010/main" val="420374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D93B26FC-E82C-424B-8058-071B93EEE217}"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9195BDE-5280-4512-8962-B005427DF22C}" type="slidenum">
              <a:rPr lang="en-CA" smtClean="0"/>
              <a:pPr/>
              <a:t>15</a:t>
            </a:fld>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9BF2FF3-267E-4520-A02F-8D289AD7BF19}" type="slidenum">
              <a:rPr lang="en-CA" smtClean="0"/>
              <a:pPr/>
              <a:t>16</a:t>
            </a:fld>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9BF2FF3-267E-4520-A02F-8D289AD7BF19}" type="slidenum">
              <a:rPr lang="en-CA" smtClean="0"/>
              <a:pPr/>
              <a:t>17</a:t>
            </a:fld>
            <a:endParaRPr lang="en-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9BF2FF3-267E-4520-A02F-8D289AD7BF19}" type="slidenum">
              <a:rPr lang="en-CA" smtClean="0"/>
              <a:pPr/>
              <a:t>18</a:t>
            </a:fld>
            <a:endParaRPr lang="en-C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9BF2FF3-267E-4520-A02F-8D289AD7BF19}" type="slidenum">
              <a:rPr lang="en-CA" smtClean="0"/>
              <a:pPr/>
              <a:t>19</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9BF2FF3-267E-4520-A02F-8D289AD7BF19}" type="slidenum">
              <a:rPr lang="en-CA" smtClean="0"/>
              <a:pPr/>
              <a:t>20</a:t>
            </a:fld>
            <a:endParaRPr lang="en-CA"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defTabSz="909763" eaLnBrk="0" hangingPunct="0">
              <a:defRPr sz="2400">
                <a:solidFill>
                  <a:schemeClr val="tx1"/>
                </a:solidFill>
                <a:latin typeface="Times New Roman" charset="0"/>
                <a:ea typeface="ＭＳ Ｐゴシック" charset="0"/>
              </a:defRPr>
            </a:lvl1pPr>
            <a:lvl2pPr marL="735288" indent="-281965" defTabSz="909763" eaLnBrk="0" hangingPunct="0">
              <a:defRPr sz="2400">
                <a:solidFill>
                  <a:schemeClr val="tx1"/>
                </a:solidFill>
                <a:latin typeface="Times New Roman" charset="0"/>
                <a:ea typeface="ＭＳ Ｐゴシック" charset="0"/>
              </a:defRPr>
            </a:lvl2pPr>
            <a:lvl3pPr marL="1132531" indent="-227441" defTabSz="909763" eaLnBrk="0" hangingPunct="0">
              <a:defRPr sz="2400">
                <a:solidFill>
                  <a:schemeClr val="tx1"/>
                </a:solidFill>
                <a:latin typeface="Times New Roman" charset="0"/>
                <a:ea typeface="ＭＳ Ｐゴシック" charset="0"/>
              </a:defRPr>
            </a:lvl3pPr>
            <a:lvl4pPr marL="1584297" indent="-225883" defTabSz="909763" eaLnBrk="0" hangingPunct="0">
              <a:defRPr sz="2400">
                <a:solidFill>
                  <a:schemeClr val="tx1"/>
                </a:solidFill>
                <a:latin typeface="Times New Roman" charset="0"/>
                <a:ea typeface="ＭＳ Ｐゴシック" charset="0"/>
              </a:defRPr>
            </a:lvl4pPr>
            <a:lvl5pPr marL="2037620" indent="-225883" defTabSz="909763" eaLnBrk="0" hangingPunct="0">
              <a:defRPr sz="2400">
                <a:solidFill>
                  <a:schemeClr val="tx1"/>
                </a:solidFill>
                <a:latin typeface="Times New Roman" charset="0"/>
                <a:ea typeface="ＭＳ Ｐゴシック" charset="0"/>
              </a:defRPr>
            </a:lvl5pPr>
            <a:lvl6pPr marL="2486271" indent="-225883" defTabSz="909763" eaLnBrk="0" fontAlgn="base" hangingPunct="0">
              <a:spcBef>
                <a:spcPct val="0"/>
              </a:spcBef>
              <a:spcAft>
                <a:spcPct val="0"/>
              </a:spcAft>
              <a:defRPr sz="2400">
                <a:solidFill>
                  <a:schemeClr val="tx1"/>
                </a:solidFill>
                <a:latin typeface="Times New Roman" charset="0"/>
                <a:ea typeface="ＭＳ Ｐゴシック" charset="0"/>
              </a:defRPr>
            </a:lvl6pPr>
            <a:lvl7pPr marL="2934921" indent="-225883" defTabSz="909763" eaLnBrk="0" fontAlgn="base" hangingPunct="0">
              <a:spcBef>
                <a:spcPct val="0"/>
              </a:spcBef>
              <a:spcAft>
                <a:spcPct val="0"/>
              </a:spcAft>
              <a:defRPr sz="2400">
                <a:solidFill>
                  <a:schemeClr val="tx1"/>
                </a:solidFill>
                <a:latin typeface="Times New Roman" charset="0"/>
                <a:ea typeface="ＭＳ Ｐゴシック" charset="0"/>
              </a:defRPr>
            </a:lvl7pPr>
            <a:lvl8pPr marL="3383571" indent="-225883" defTabSz="909763" eaLnBrk="0" fontAlgn="base" hangingPunct="0">
              <a:spcBef>
                <a:spcPct val="0"/>
              </a:spcBef>
              <a:spcAft>
                <a:spcPct val="0"/>
              </a:spcAft>
              <a:defRPr sz="2400">
                <a:solidFill>
                  <a:schemeClr val="tx1"/>
                </a:solidFill>
                <a:latin typeface="Times New Roman" charset="0"/>
                <a:ea typeface="ＭＳ Ｐゴシック" charset="0"/>
              </a:defRPr>
            </a:lvl8pPr>
            <a:lvl9pPr marL="3832222" indent="-225883" defTabSz="90976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7CA9CCD-53C3-DE47-ABA7-3A6D31943A51}" type="slidenum">
              <a:rPr lang="en-US" sz="1200">
                <a:solidFill>
                  <a:prstClr val="black"/>
                </a:solidFill>
              </a:rPr>
              <a:pPr eaLnBrk="1" hangingPunct="1"/>
              <a:t>26</a:t>
            </a:fld>
            <a:endParaRPr lang="en-US" sz="120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p:txBody>
          <a:bodyPr/>
          <a:lstStyle/>
          <a:p>
            <a:pPr eaLnBrk="1" hangingPunct="1"/>
            <a:r>
              <a:rPr lang="en-US" dirty="0" smtClean="0">
                <a:latin typeface="Times New Roman" charset="0"/>
              </a:rPr>
              <a:t>Sort of all over – this</a:t>
            </a:r>
            <a:r>
              <a:rPr lang="en-US" baseline="0" dirty="0" smtClean="0">
                <a:latin typeface="Times New Roman" charset="0"/>
              </a:rPr>
              <a:t> was helpful to get the students on the right track, so that they could move forward and answer (b). Also, students kept asking don’t they need the length and mass, apparently giving them ‘linear mass-density’ was too vague. Probably want to include ‘mu’.</a:t>
            </a:r>
            <a:endParaRPr 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4E5616-E232-5A47-A57E-7BAA380709D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80DBF-28E9-F540-B907-622DA472B425}" type="slidenum">
              <a:rPr lang="en-CA">
                <a:solidFill>
                  <a:prstClr val="black"/>
                </a:solidFill>
                <a:latin typeface="Calibri"/>
              </a:rPr>
              <a:pPr/>
              <a:t>29</a:t>
            </a:fld>
            <a:endParaRPr lang="en-CA">
              <a:solidFill>
                <a:prstClr val="black"/>
              </a:solidFill>
              <a:latin typeface="Calibri"/>
            </a:endParaRPr>
          </a:p>
        </p:txBody>
      </p:sp>
      <p:sp>
        <p:nvSpPr>
          <p:cNvPr id="16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p:cNvSpPr>
            <a:spLocks noGrp="1" noChangeArrowheads="1"/>
          </p:cNvSpPr>
          <p:nvPr>
            <p:ph type="body" idx="1"/>
          </p:nvPr>
        </p:nvSpPr>
        <p:spPr/>
        <p:txBody>
          <a:bodyPr/>
          <a:lstStyle/>
          <a:p>
            <a:r>
              <a:rPr lang="en-US"/>
              <a:t>STT15.4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CA"/>
          </a:p>
        </p:txBody>
      </p:sp>
      <p:sp>
        <p:nvSpPr>
          <p:cNvPr id="4" name="Slide Number Placeholder 3"/>
          <p:cNvSpPr>
            <a:spLocks noGrp="1"/>
          </p:cNvSpPr>
          <p:nvPr>
            <p:ph type="sldNum" sz="quarter" idx="10"/>
          </p:nvPr>
        </p:nvSpPr>
        <p:spPr/>
        <p:txBody>
          <a:bodyPr/>
          <a:lstStyle/>
          <a:p>
            <a:fld id="{09BF2FF3-267E-4520-A02F-8D289AD7BF19}"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3505200" y="6356350"/>
            <a:ext cx="2133600" cy="365125"/>
          </a:xfrm>
        </p:spPr>
        <p:txBody>
          <a:bodyPr/>
          <a:lstStyle/>
          <a:p>
            <a:fld id="{D67AB796-86B2-4248-A193-5F28B7611519}" type="datetime1">
              <a:rPr lang="en-CA" smtClean="0"/>
              <a:pPr/>
              <a:t>31/01/2012</a:t>
            </a:fld>
            <a:endParaRPr lang="en-CA"/>
          </a:p>
        </p:txBody>
      </p:sp>
      <p:sp>
        <p:nvSpPr>
          <p:cNvPr id="5" name="Footer Placeholder 4"/>
          <p:cNvSpPr>
            <a:spLocks noGrp="1"/>
          </p:cNvSpPr>
          <p:nvPr>
            <p:ph type="ftr" sz="quarter" idx="11"/>
          </p:nvPr>
        </p:nvSpPr>
        <p:spPr>
          <a:xfrm>
            <a:off x="0" y="6492875"/>
            <a:ext cx="2895600" cy="365125"/>
          </a:xfrm>
        </p:spPr>
        <p:txBody>
          <a:bodyPr/>
          <a:lstStyle>
            <a:lvl1pPr algn="l">
              <a:defRPr/>
            </a:lvl1pPr>
          </a:lstStyle>
          <a:p>
            <a:r>
              <a:rPr lang="en-CA" smtClean="0"/>
              <a:t>CWSEI 2011 End-of-year workshop</a:t>
            </a:r>
            <a:endParaRPr lang="en-CA"/>
          </a:p>
        </p:txBody>
      </p:sp>
      <p:sp>
        <p:nvSpPr>
          <p:cNvPr id="6" name="Slide Number Placeholder 5"/>
          <p:cNvSpPr>
            <a:spLocks noGrp="1"/>
          </p:cNvSpPr>
          <p:nvPr>
            <p:ph type="sldNum" sz="quarter" idx="12"/>
          </p:nvPr>
        </p:nvSpPr>
        <p:spPr>
          <a:xfrm>
            <a:off x="7010400" y="6492875"/>
            <a:ext cx="2133600" cy="365125"/>
          </a:xfrm>
        </p:spPr>
        <p:txBody>
          <a:bodyPr/>
          <a:lstStyle/>
          <a:p>
            <a:fld id="{BD22AEF0-C4C1-4CAB-89E0-FEFC02B05CA0}"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31B784E-4A70-491A-BB34-D2625BC24876}" type="datetime1">
              <a:rPr lang="en-CA" smtClean="0"/>
              <a:pPr/>
              <a:t>31/01/2012</a:t>
            </a:fld>
            <a:endParaRPr lang="en-CA"/>
          </a:p>
        </p:txBody>
      </p:sp>
      <p:sp>
        <p:nvSpPr>
          <p:cNvPr id="5" name="Footer Placeholder 4"/>
          <p:cNvSpPr>
            <a:spLocks noGrp="1"/>
          </p:cNvSpPr>
          <p:nvPr>
            <p:ph type="ftr" sz="quarter" idx="11"/>
          </p:nvPr>
        </p:nvSpPr>
        <p:spPr/>
        <p:txBody>
          <a:bodyPr/>
          <a:lstStyle/>
          <a:p>
            <a:r>
              <a:rPr lang="en-CA" smtClean="0"/>
              <a:t>CWSEI 2011 End-of-year workshop</a:t>
            </a:r>
            <a:endParaRPr lang="en-CA"/>
          </a:p>
        </p:txBody>
      </p:sp>
      <p:sp>
        <p:nvSpPr>
          <p:cNvPr id="6" name="Slide Number Placeholder 5"/>
          <p:cNvSpPr>
            <a:spLocks noGrp="1"/>
          </p:cNvSpPr>
          <p:nvPr>
            <p:ph type="sldNum" sz="quarter" idx="12"/>
          </p:nvPr>
        </p:nvSpPr>
        <p:spPr/>
        <p:txBody>
          <a:bodyPr/>
          <a:lstStyle/>
          <a:p>
            <a:fld id="{BD22AEF0-C4C1-4CAB-89E0-FEFC02B05CA0}"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A152B16-FCF7-4EBE-A5B3-F961EA6A33A6}" type="datetime1">
              <a:rPr lang="en-CA" smtClean="0"/>
              <a:pPr/>
              <a:t>31/01/2012</a:t>
            </a:fld>
            <a:endParaRPr lang="en-CA"/>
          </a:p>
        </p:txBody>
      </p:sp>
      <p:sp>
        <p:nvSpPr>
          <p:cNvPr id="5" name="Footer Placeholder 4"/>
          <p:cNvSpPr>
            <a:spLocks noGrp="1"/>
          </p:cNvSpPr>
          <p:nvPr>
            <p:ph type="ftr" sz="quarter" idx="11"/>
          </p:nvPr>
        </p:nvSpPr>
        <p:spPr/>
        <p:txBody>
          <a:bodyPr/>
          <a:lstStyle/>
          <a:p>
            <a:r>
              <a:rPr lang="en-CA" smtClean="0"/>
              <a:t>CWSEI 2011 End-of-year workshop</a:t>
            </a:r>
            <a:endParaRPr lang="en-CA"/>
          </a:p>
        </p:txBody>
      </p:sp>
      <p:sp>
        <p:nvSpPr>
          <p:cNvPr id="6" name="Slide Number Placeholder 5"/>
          <p:cNvSpPr>
            <a:spLocks noGrp="1"/>
          </p:cNvSpPr>
          <p:nvPr>
            <p:ph type="sldNum" sz="quarter" idx="12"/>
          </p:nvPr>
        </p:nvSpPr>
        <p:spPr/>
        <p:txBody>
          <a:bodyPr/>
          <a:lstStyle/>
          <a:p>
            <a:fld id="{BD22AEF0-C4C1-4CAB-89E0-FEFC02B05CA0}"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78F2895-2BF9-4E6F-A22F-34AB57308884}" type="datetime1">
              <a:rPr lang="en-CA" smtClean="0"/>
              <a:pPr/>
              <a:t>31/01/2012</a:t>
            </a:fld>
            <a:endParaRPr lang="en-CA"/>
          </a:p>
        </p:txBody>
      </p:sp>
      <p:sp>
        <p:nvSpPr>
          <p:cNvPr id="5" name="Footer Placeholder 4"/>
          <p:cNvSpPr>
            <a:spLocks noGrp="1"/>
          </p:cNvSpPr>
          <p:nvPr>
            <p:ph type="ftr" sz="quarter" idx="11"/>
          </p:nvPr>
        </p:nvSpPr>
        <p:spPr/>
        <p:txBody>
          <a:bodyPr/>
          <a:lstStyle/>
          <a:p>
            <a:r>
              <a:rPr lang="en-CA" smtClean="0"/>
              <a:t>CWSEI 2011 End-of-year workshop</a:t>
            </a:r>
            <a:endParaRPr lang="en-CA"/>
          </a:p>
        </p:txBody>
      </p:sp>
      <p:sp>
        <p:nvSpPr>
          <p:cNvPr id="6" name="Slide Number Placeholder 5"/>
          <p:cNvSpPr>
            <a:spLocks noGrp="1"/>
          </p:cNvSpPr>
          <p:nvPr>
            <p:ph type="sldNum" sz="quarter" idx="12"/>
          </p:nvPr>
        </p:nvSpPr>
        <p:spPr/>
        <p:txBody>
          <a:bodyPr/>
          <a:lstStyle/>
          <a:p>
            <a:fld id="{BD22AEF0-C4C1-4CAB-89E0-FEFC02B05CA0}"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F23FAC-9AAC-4B12-909E-9AE49F90E192}" type="datetime1">
              <a:rPr lang="en-CA" smtClean="0"/>
              <a:pPr/>
              <a:t>31/01/2012</a:t>
            </a:fld>
            <a:endParaRPr lang="en-CA"/>
          </a:p>
        </p:txBody>
      </p:sp>
      <p:sp>
        <p:nvSpPr>
          <p:cNvPr id="5" name="Footer Placeholder 4"/>
          <p:cNvSpPr>
            <a:spLocks noGrp="1"/>
          </p:cNvSpPr>
          <p:nvPr>
            <p:ph type="ftr" sz="quarter" idx="11"/>
          </p:nvPr>
        </p:nvSpPr>
        <p:spPr/>
        <p:txBody>
          <a:bodyPr/>
          <a:lstStyle/>
          <a:p>
            <a:r>
              <a:rPr lang="en-CA" smtClean="0"/>
              <a:t>CWSEI 2011 End-of-year workshop</a:t>
            </a:r>
            <a:endParaRPr lang="en-CA"/>
          </a:p>
        </p:txBody>
      </p:sp>
      <p:sp>
        <p:nvSpPr>
          <p:cNvPr id="6" name="Slide Number Placeholder 5"/>
          <p:cNvSpPr>
            <a:spLocks noGrp="1"/>
          </p:cNvSpPr>
          <p:nvPr>
            <p:ph type="sldNum" sz="quarter" idx="12"/>
          </p:nvPr>
        </p:nvSpPr>
        <p:spPr/>
        <p:txBody>
          <a:bodyPr/>
          <a:lstStyle/>
          <a:p>
            <a:fld id="{BD22AEF0-C4C1-4CAB-89E0-FEFC02B05CA0}"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CB8811E-3C83-4094-9B14-ECAC34D18DC5}" type="datetime1">
              <a:rPr lang="en-CA" smtClean="0"/>
              <a:pPr/>
              <a:t>31/01/2012</a:t>
            </a:fld>
            <a:endParaRPr lang="en-CA"/>
          </a:p>
        </p:txBody>
      </p:sp>
      <p:sp>
        <p:nvSpPr>
          <p:cNvPr id="6" name="Footer Placeholder 5"/>
          <p:cNvSpPr>
            <a:spLocks noGrp="1"/>
          </p:cNvSpPr>
          <p:nvPr>
            <p:ph type="ftr" sz="quarter" idx="11"/>
          </p:nvPr>
        </p:nvSpPr>
        <p:spPr/>
        <p:txBody>
          <a:bodyPr/>
          <a:lstStyle/>
          <a:p>
            <a:r>
              <a:rPr lang="en-CA" smtClean="0"/>
              <a:t>CWSEI 2011 End-of-year workshop</a:t>
            </a:r>
            <a:endParaRPr lang="en-CA"/>
          </a:p>
        </p:txBody>
      </p:sp>
      <p:sp>
        <p:nvSpPr>
          <p:cNvPr id="7" name="Slide Number Placeholder 6"/>
          <p:cNvSpPr>
            <a:spLocks noGrp="1"/>
          </p:cNvSpPr>
          <p:nvPr>
            <p:ph type="sldNum" sz="quarter" idx="12"/>
          </p:nvPr>
        </p:nvSpPr>
        <p:spPr/>
        <p:txBody>
          <a:bodyPr/>
          <a:lstStyle/>
          <a:p>
            <a:fld id="{BD22AEF0-C4C1-4CAB-89E0-FEFC02B05CA0}"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CD51AB4-95A5-4051-A3DE-AFC349769B2E}" type="datetime1">
              <a:rPr lang="en-CA" smtClean="0"/>
              <a:pPr/>
              <a:t>31/01/2012</a:t>
            </a:fld>
            <a:endParaRPr lang="en-CA"/>
          </a:p>
        </p:txBody>
      </p:sp>
      <p:sp>
        <p:nvSpPr>
          <p:cNvPr id="8" name="Footer Placeholder 7"/>
          <p:cNvSpPr>
            <a:spLocks noGrp="1"/>
          </p:cNvSpPr>
          <p:nvPr>
            <p:ph type="ftr" sz="quarter" idx="11"/>
          </p:nvPr>
        </p:nvSpPr>
        <p:spPr/>
        <p:txBody>
          <a:bodyPr/>
          <a:lstStyle/>
          <a:p>
            <a:r>
              <a:rPr lang="en-CA" smtClean="0"/>
              <a:t>CWSEI 2011 End-of-year workshop</a:t>
            </a:r>
            <a:endParaRPr lang="en-CA"/>
          </a:p>
        </p:txBody>
      </p:sp>
      <p:sp>
        <p:nvSpPr>
          <p:cNvPr id="9" name="Slide Number Placeholder 8"/>
          <p:cNvSpPr>
            <a:spLocks noGrp="1"/>
          </p:cNvSpPr>
          <p:nvPr>
            <p:ph type="sldNum" sz="quarter" idx="12"/>
          </p:nvPr>
        </p:nvSpPr>
        <p:spPr/>
        <p:txBody>
          <a:bodyPr/>
          <a:lstStyle/>
          <a:p>
            <a:fld id="{BD22AEF0-C4C1-4CAB-89E0-FEFC02B05CA0}"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0CA77FD-B2D9-4FBE-9C1D-39739F7F199F}" type="datetime1">
              <a:rPr lang="en-CA" smtClean="0"/>
              <a:pPr/>
              <a:t>31/01/2012</a:t>
            </a:fld>
            <a:endParaRPr lang="en-CA"/>
          </a:p>
        </p:txBody>
      </p:sp>
      <p:sp>
        <p:nvSpPr>
          <p:cNvPr id="4" name="Footer Placeholder 3"/>
          <p:cNvSpPr>
            <a:spLocks noGrp="1"/>
          </p:cNvSpPr>
          <p:nvPr>
            <p:ph type="ftr" sz="quarter" idx="11"/>
          </p:nvPr>
        </p:nvSpPr>
        <p:spPr/>
        <p:txBody>
          <a:bodyPr/>
          <a:lstStyle/>
          <a:p>
            <a:r>
              <a:rPr lang="en-CA" smtClean="0"/>
              <a:t>CWSEI 2011 End-of-year workshop</a:t>
            </a:r>
            <a:endParaRPr lang="en-CA"/>
          </a:p>
        </p:txBody>
      </p:sp>
      <p:sp>
        <p:nvSpPr>
          <p:cNvPr id="5" name="Slide Number Placeholder 4"/>
          <p:cNvSpPr>
            <a:spLocks noGrp="1"/>
          </p:cNvSpPr>
          <p:nvPr>
            <p:ph type="sldNum" sz="quarter" idx="12"/>
          </p:nvPr>
        </p:nvSpPr>
        <p:spPr/>
        <p:txBody>
          <a:bodyPr/>
          <a:lstStyle/>
          <a:p>
            <a:fld id="{BD22AEF0-C4C1-4CAB-89E0-FEFC02B05CA0}"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ADAA3-66B2-4760-B0BC-3431D8CB2069}" type="datetime1">
              <a:rPr lang="en-CA" smtClean="0"/>
              <a:pPr/>
              <a:t>31/01/2012</a:t>
            </a:fld>
            <a:endParaRPr lang="en-CA"/>
          </a:p>
        </p:txBody>
      </p:sp>
      <p:sp>
        <p:nvSpPr>
          <p:cNvPr id="3" name="Footer Placeholder 2"/>
          <p:cNvSpPr>
            <a:spLocks noGrp="1"/>
          </p:cNvSpPr>
          <p:nvPr>
            <p:ph type="ftr" sz="quarter" idx="11"/>
          </p:nvPr>
        </p:nvSpPr>
        <p:spPr/>
        <p:txBody>
          <a:bodyPr/>
          <a:lstStyle/>
          <a:p>
            <a:r>
              <a:rPr lang="en-CA" smtClean="0"/>
              <a:t>CWSEI 2011 End-of-year workshop</a:t>
            </a:r>
            <a:endParaRPr lang="en-CA"/>
          </a:p>
        </p:txBody>
      </p:sp>
      <p:sp>
        <p:nvSpPr>
          <p:cNvPr id="4" name="Slide Number Placeholder 3"/>
          <p:cNvSpPr>
            <a:spLocks noGrp="1"/>
          </p:cNvSpPr>
          <p:nvPr>
            <p:ph type="sldNum" sz="quarter" idx="12"/>
          </p:nvPr>
        </p:nvSpPr>
        <p:spPr/>
        <p:txBody>
          <a:bodyPr/>
          <a:lstStyle/>
          <a:p>
            <a:fld id="{BD22AEF0-C4C1-4CAB-89E0-FEFC02B05CA0}"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7FAB6-C2A6-4FDB-88DB-B18580B9246C}" type="datetime1">
              <a:rPr lang="en-CA" smtClean="0"/>
              <a:pPr/>
              <a:t>31/01/2012</a:t>
            </a:fld>
            <a:endParaRPr lang="en-CA"/>
          </a:p>
        </p:txBody>
      </p:sp>
      <p:sp>
        <p:nvSpPr>
          <p:cNvPr id="6" name="Footer Placeholder 5"/>
          <p:cNvSpPr>
            <a:spLocks noGrp="1"/>
          </p:cNvSpPr>
          <p:nvPr>
            <p:ph type="ftr" sz="quarter" idx="11"/>
          </p:nvPr>
        </p:nvSpPr>
        <p:spPr/>
        <p:txBody>
          <a:bodyPr/>
          <a:lstStyle/>
          <a:p>
            <a:r>
              <a:rPr lang="en-CA" smtClean="0"/>
              <a:t>CWSEI 2011 End-of-year workshop</a:t>
            </a:r>
            <a:endParaRPr lang="en-CA"/>
          </a:p>
        </p:txBody>
      </p:sp>
      <p:sp>
        <p:nvSpPr>
          <p:cNvPr id="7" name="Slide Number Placeholder 6"/>
          <p:cNvSpPr>
            <a:spLocks noGrp="1"/>
          </p:cNvSpPr>
          <p:nvPr>
            <p:ph type="sldNum" sz="quarter" idx="12"/>
          </p:nvPr>
        </p:nvSpPr>
        <p:spPr/>
        <p:txBody>
          <a:bodyPr/>
          <a:lstStyle/>
          <a:p>
            <a:fld id="{BD22AEF0-C4C1-4CAB-89E0-FEFC02B05CA0}"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BA04-EA24-4811-9396-FFD6DF398475}" type="datetime1">
              <a:rPr lang="en-CA" smtClean="0"/>
              <a:pPr/>
              <a:t>31/01/2012</a:t>
            </a:fld>
            <a:endParaRPr lang="en-CA"/>
          </a:p>
        </p:txBody>
      </p:sp>
      <p:sp>
        <p:nvSpPr>
          <p:cNvPr id="6" name="Footer Placeholder 5"/>
          <p:cNvSpPr>
            <a:spLocks noGrp="1"/>
          </p:cNvSpPr>
          <p:nvPr>
            <p:ph type="ftr" sz="quarter" idx="11"/>
          </p:nvPr>
        </p:nvSpPr>
        <p:spPr/>
        <p:txBody>
          <a:bodyPr/>
          <a:lstStyle/>
          <a:p>
            <a:r>
              <a:rPr lang="en-CA" smtClean="0"/>
              <a:t>CWSEI 2011 End-of-year workshop</a:t>
            </a:r>
            <a:endParaRPr lang="en-CA"/>
          </a:p>
        </p:txBody>
      </p:sp>
      <p:sp>
        <p:nvSpPr>
          <p:cNvPr id="7" name="Slide Number Placeholder 6"/>
          <p:cNvSpPr>
            <a:spLocks noGrp="1"/>
          </p:cNvSpPr>
          <p:nvPr>
            <p:ph type="sldNum" sz="quarter" idx="12"/>
          </p:nvPr>
        </p:nvSpPr>
        <p:spPr/>
        <p:txBody>
          <a:bodyPr/>
          <a:lstStyle/>
          <a:p>
            <a:fld id="{BD22AEF0-C4C1-4CAB-89E0-FEFC02B05CA0}"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143000"/>
            <a:ext cx="8229600" cy="5029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505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4F0F2-0A07-4228-B9B0-81E9D1C4585E}" type="datetime1">
              <a:rPr lang="en-CA" smtClean="0"/>
              <a:pPr/>
              <a:t>31/01/2012</a:t>
            </a:fld>
            <a:endParaRPr lang="en-CA"/>
          </a:p>
        </p:txBody>
      </p:sp>
      <p:sp>
        <p:nvSpPr>
          <p:cNvPr id="5" name="Footer Placeholder 4"/>
          <p:cNvSpPr>
            <a:spLocks noGrp="1"/>
          </p:cNvSpPr>
          <p:nvPr>
            <p:ph type="ftr" sz="quarter" idx="3"/>
          </p:nvPr>
        </p:nvSpPr>
        <p:spPr>
          <a:xfrm>
            <a:off x="0" y="6492875"/>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smtClean="0"/>
              <a:t>CWSEI 2011 End-of-year workshop</a:t>
            </a:r>
            <a:endParaRPr lang="en-CA"/>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2AEF0-C4C1-4CAB-89E0-FEFC02B05CA0}"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6.xml"/><Relationship Id="rId3" Type="http://schemas.openxmlformats.org/officeDocument/2006/relationships/image" Target="../media/image3.png"/><Relationship Id="rId7" Type="http://schemas.openxmlformats.org/officeDocument/2006/relationships/slide" Target="slide17.xml"/><Relationship Id="rId12" Type="http://schemas.openxmlformats.org/officeDocument/2006/relationships/slide" Target="slide1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21.xml"/><Relationship Id="rId5" Type="http://schemas.openxmlformats.org/officeDocument/2006/relationships/slide" Target="slide15.xml"/><Relationship Id="rId10" Type="http://schemas.openxmlformats.org/officeDocument/2006/relationships/slide" Target="slide20.xml"/><Relationship Id="rId4" Type="http://schemas.openxmlformats.org/officeDocument/2006/relationships/slide" Target="slide24.xml"/><Relationship Id="rId9" Type="http://schemas.openxmlformats.org/officeDocument/2006/relationships/slide" Target="slide16.xml"/><Relationship Id="rId14" Type="http://schemas.openxmlformats.org/officeDocument/2006/relationships/slide" Target="slide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0.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1.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slide" Target="slide10.xml"/><Relationship Id="rId9"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00100"/>
            <a:ext cx="7772400" cy="1470025"/>
          </a:xfrm>
        </p:spPr>
        <p:txBody>
          <a:bodyPr/>
          <a:lstStyle/>
          <a:p>
            <a:r>
              <a:rPr lang="en-CA" dirty="0" smtClean="0"/>
              <a:t>Creating Good Clicker Questions in Physics and Astronomy</a:t>
            </a:r>
            <a:endParaRPr lang="en-CA" dirty="0"/>
          </a:p>
        </p:txBody>
      </p:sp>
      <p:sp>
        <p:nvSpPr>
          <p:cNvPr id="3" name="Subtitle 2"/>
          <p:cNvSpPr>
            <a:spLocks noGrp="1"/>
          </p:cNvSpPr>
          <p:nvPr>
            <p:ph type="subTitle" idx="1"/>
          </p:nvPr>
        </p:nvSpPr>
        <p:spPr>
          <a:xfrm>
            <a:off x="342900" y="2743200"/>
            <a:ext cx="8458200" cy="2438400"/>
          </a:xfrm>
        </p:spPr>
        <p:txBody>
          <a:bodyPr>
            <a:noAutofit/>
          </a:bodyPr>
          <a:lstStyle/>
          <a:p>
            <a:r>
              <a:rPr lang="en-CA" sz="2800" dirty="0" smtClean="0"/>
              <a:t>Cynthia Heiner   STLF, Physics and Astronomy</a:t>
            </a:r>
          </a:p>
          <a:p>
            <a:r>
              <a:rPr lang="en-CA" sz="2800" dirty="0" smtClean="0"/>
              <a:t>heiner@phas.ubc.ca</a:t>
            </a:r>
          </a:p>
          <a:p>
            <a:endParaRPr lang="en-CA" sz="2800" dirty="0" smtClean="0"/>
          </a:p>
          <a:p>
            <a:r>
              <a:rPr lang="en-CA" sz="2800" dirty="0" smtClean="0"/>
              <a:t>Peter Newbury    STLF, Physics and Astronomy</a:t>
            </a:r>
            <a:br>
              <a:rPr lang="en-CA" sz="2800" dirty="0" smtClean="0"/>
            </a:br>
            <a:r>
              <a:rPr lang="en-CA" sz="2800" dirty="0" smtClean="0"/>
              <a:t>newbury@phas.ubc.ca</a:t>
            </a:r>
            <a:br>
              <a:rPr lang="en-CA" sz="2800" dirty="0" smtClean="0"/>
            </a:br>
            <a:r>
              <a:rPr lang="en-CA" sz="2800" dirty="0" smtClean="0"/>
              <a:t/>
            </a:r>
            <a:br>
              <a:rPr lang="en-CA" sz="2800" dirty="0" smtClean="0"/>
            </a:br>
            <a:r>
              <a:rPr lang="en-CA" sz="2800" dirty="0" smtClean="0"/>
              <a:t>5 December 2011</a:t>
            </a:r>
            <a:endParaRPr lang="en-CA" sz="2800" dirty="0"/>
          </a:p>
        </p:txBody>
      </p:sp>
      <p:sp>
        <p:nvSpPr>
          <p:cNvPr id="4" name="Slide Number Placeholder 3"/>
          <p:cNvSpPr>
            <a:spLocks noGrp="1"/>
          </p:cNvSpPr>
          <p:nvPr>
            <p:ph type="sldNum" sz="quarter" idx="12"/>
          </p:nvPr>
        </p:nvSpPr>
        <p:spPr/>
        <p:txBody>
          <a:bodyPr/>
          <a:lstStyle/>
          <a:p>
            <a:fld id="{BD22AEF0-C4C1-4CAB-89E0-FEFC02B05CA0}" type="slidenum">
              <a:rPr lang="en-CA" smtClean="0"/>
              <a:pPr/>
              <a:t>1</a:t>
            </a:fld>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1DF227E-7493-4ED0-B864-FD9CEFB4714C}" type="slidenum">
              <a:rPr lang="en-CA" smtClean="0"/>
              <a:pPr/>
              <a:t>10</a:t>
            </a:fld>
            <a:endParaRPr lang="en-CA"/>
          </a:p>
        </p:txBody>
      </p:sp>
      <p:sp>
        <p:nvSpPr>
          <p:cNvPr id="5" name="TextBox 4"/>
          <p:cNvSpPr txBox="1"/>
          <p:nvPr/>
        </p:nvSpPr>
        <p:spPr>
          <a:xfrm>
            <a:off x="342900" y="1371600"/>
            <a:ext cx="8458200" cy="369332"/>
          </a:xfrm>
          <a:prstGeom prst="rect">
            <a:avLst/>
          </a:prstGeom>
          <a:noFill/>
        </p:spPr>
        <p:txBody>
          <a:bodyPr wrap="square" rtlCol="0">
            <a:spAutoFit/>
          </a:bodyPr>
          <a:lstStyle/>
          <a:p>
            <a:endParaRPr lang="en-CA" dirty="0"/>
          </a:p>
        </p:txBody>
      </p:sp>
      <p:pic>
        <p:nvPicPr>
          <p:cNvPr id="1026" name="Picture 2"/>
          <p:cNvPicPr>
            <a:picLocks noChangeArrowheads="1"/>
          </p:cNvPicPr>
          <p:nvPr/>
        </p:nvPicPr>
        <p:blipFill>
          <a:blip r:embed="rId3" cstate="print"/>
          <a:srcRect/>
          <a:stretch>
            <a:fillRect/>
          </a:stretch>
        </p:blipFill>
        <p:spPr bwMode="auto">
          <a:xfrm>
            <a:off x="2857500" y="1734462"/>
            <a:ext cx="3383280" cy="3383280"/>
          </a:xfrm>
          <a:prstGeom prst="rect">
            <a:avLst/>
          </a:prstGeom>
          <a:noFill/>
          <a:ln w="9525">
            <a:noFill/>
            <a:miter lim="800000"/>
            <a:headEnd/>
            <a:tailEnd/>
          </a:ln>
        </p:spPr>
      </p:pic>
      <p:sp>
        <p:nvSpPr>
          <p:cNvPr id="15" name="Block Arc 14"/>
          <p:cNvSpPr/>
          <p:nvPr/>
        </p:nvSpPr>
        <p:spPr>
          <a:xfrm rot="10800000" flipH="1">
            <a:off x="3703320" y="2586374"/>
            <a:ext cx="1737360" cy="1737360"/>
          </a:xfrm>
          <a:prstGeom prst="blockArc">
            <a:avLst>
              <a:gd name="adj1" fmla="val 1291928"/>
              <a:gd name="adj2" fmla="val 5405193"/>
              <a:gd name="adj3" fmla="val 4023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Block Arc 15"/>
          <p:cNvSpPr/>
          <p:nvPr/>
        </p:nvSpPr>
        <p:spPr>
          <a:xfrm rot="14923450" flipH="1">
            <a:off x="3703320" y="2586373"/>
            <a:ext cx="1737360" cy="1737360"/>
          </a:xfrm>
          <a:prstGeom prst="blockArc">
            <a:avLst>
              <a:gd name="adj1" fmla="val 16585271"/>
              <a:gd name="adj2" fmla="val 5405193"/>
              <a:gd name="adj3" fmla="val 4023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Block Arc 16"/>
          <p:cNvSpPr/>
          <p:nvPr/>
        </p:nvSpPr>
        <p:spPr>
          <a:xfrm rot="3773810" flipH="1">
            <a:off x="3703320" y="2586374"/>
            <a:ext cx="1737360" cy="1737360"/>
          </a:xfrm>
          <a:prstGeom prst="blockArc">
            <a:avLst>
              <a:gd name="adj1" fmla="val 1852913"/>
              <a:gd name="adj2" fmla="val 5405193"/>
              <a:gd name="adj3" fmla="val 40237"/>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Rounded Rectangle 17"/>
          <p:cNvSpPr/>
          <p:nvPr/>
        </p:nvSpPr>
        <p:spPr>
          <a:xfrm>
            <a:off x="5372100" y="141446"/>
            <a:ext cx="3086100" cy="887254"/>
          </a:xfrm>
          <a:prstGeom prst="roundRect">
            <a:avLst>
              <a:gd name="adj" fmla="val 11033"/>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sz="2400" dirty="0" smtClean="0">
                <a:solidFill>
                  <a:schemeClr val="accent1">
                    <a:lumMod val="50000"/>
                  </a:schemeClr>
                </a:solidFill>
              </a:rPr>
              <a:t>BEFORE:</a:t>
            </a:r>
          </a:p>
          <a:p>
            <a:pPr algn="ctr"/>
            <a:r>
              <a:rPr lang="en-CA" sz="2400" dirty="0" smtClean="0">
                <a:solidFill>
                  <a:schemeClr val="accent1">
                    <a:lumMod val="50000"/>
                  </a:schemeClr>
                </a:solidFill>
              </a:rPr>
              <a:t>setting up instruction</a:t>
            </a:r>
            <a:endParaRPr lang="en-CA" sz="2400" dirty="0">
              <a:solidFill>
                <a:schemeClr val="accent1">
                  <a:lumMod val="50000"/>
                </a:schemeClr>
              </a:solidFill>
            </a:endParaRPr>
          </a:p>
        </p:txBody>
      </p:sp>
      <p:sp>
        <p:nvSpPr>
          <p:cNvPr id="21" name="Rounded Rectangle 20"/>
          <p:cNvSpPr/>
          <p:nvPr/>
        </p:nvSpPr>
        <p:spPr>
          <a:xfrm>
            <a:off x="4457700" y="5742146"/>
            <a:ext cx="3252354" cy="887254"/>
          </a:xfrm>
          <a:prstGeom prst="roundRect">
            <a:avLst>
              <a:gd name="adj" fmla="val 11033"/>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sz="2400" dirty="0" smtClean="0">
                <a:solidFill>
                  <a:schemeClr val="bg1"/>
                </a:solidFill>
              </a:rPr>
              <a:t>DURING:</a:t>
            </a:r>
          </a:p>
          <a:p>
            <a:pPr algn="ctr"/>
            <a:r>
              <a:rPr lang="en-CA" sz="2400" dirty="0" smtClean="0">
                <a:solidFill>
                  <a:schemeClr val="bg1"/>
                </a:solidFill>
              </a:rPr>
              <a:t>developing knowledge</a:t>
            </a:r>
            <a:endParaRPr lang="en-CA" sz="2400" dirty="0">
              <a:solidFill>
                <a:schemeClr val="bg1"/>
              </a:solidFill>
            </a:endParaRPr>
          </a:p>
        </p:txBody>
      </p:sp>
      <p:sp>
        <p:nvSpPr>
          <p:cNvPr id="22" name="Rounded Rectangle 21"/>
          <p:cNvSpPr/>
          <p:nvPr/>
        </p:nvSpPr>
        <p:spPr>
          <a:xfrm>
            <a:off x="228600" y="712946"/>
            <a:ext cx="2712027" cy="887254"/>
          </a:xfrm>
          <a:prstGeom prst="roundRect">
            <a:avLst>
              <a:gd name="adj" fmla="val 11033"/>
            </a:avLst>
          </a:prstGeom>
          <a:solidFill>
            <a:schemeClr val="tx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sz="2400" dirty="0" smtClean="0">
                <a:solidFill>
                  <a:schemeClr val="bg1"/>
                </a:solidFill>
              </a:rPr>
              <a:t>AFTER:</a:t>
            </a:r>
          </a:p>
          <a:p>
            <a:pPr algn="ctr"/>
            <a:r>
              <a:rPr lang="en-CA" sz="2400" dirty="0" smtClean="0">
                <a:solidFill>
                  <a:schemeClr val="bg1"/>
                </a:solidFill>
              </a:rPr>
              <a:t>assessing learning</a:t>
            </a:r>
            <a:endParaRPr lang="en-CA" sz="2400" dirty="0">
              <a:solidFill>
                <a:schemeClr val="bg1"/>
              </a:solidFill>
            </a:endParaRPr>
          </a:p>
        </p:txBody>
      </p:sp>
      <p:sp>
        <p:nvSpPr>
          <p:cNvPr id="19" name="TextBox 18"/>
          <p:cNvSpPr txBox="1"/>
          <p:nvPr/>
        </p:nvSpPr>
        <p:spPr>
          <a:xfrm>
            <a:off x="4229100" y="1143000"/>
            <a:ext cx="3077509" cy="461665"/>
          </a:xfrm>
          <a:prstGeom prst="rect">
            <a:avLst/>
          </a:prstGeom>
          <a:solidFill>
            <a:schemeClr val="tx2">
              <a:lumMod val="20000"/>
              <a:lumOff val="80000"/>
            </a:schemeClr>
          </a:solidFill>
          <a:ln>
            <a:solidFill>
              <a:schemeClr val="accent1">
                <a:lumMod val="50000"/>
              </a:schemeClr>
            </a:solidFill>
          </a:ln>
        </p:spPr>
        <p:txBody>
          <a:bodyPr wrap="none" rtlCol="0">
            <a:spAutoFit/>
          </a:bodyPr>
          <a:lstStyle/>
          <a:p>
            <a:r>
              <a:rPr lang="en-US" sz="2400" dirty="0" smtClean="0">
                <a:solidFill>
                  <a:schemeClr val="accent1">
                    <a:lumMod val="50000"/>
                  </a:schemeClr>
                </a:solidFill>
              </a:rPr>
              <a:t>assess prior knowledge</a:t>
            </a:r>
            <a:endParaRPr lang="en-US" sz="2400" dirty="0">
              <a:solidFill>
                <a:schemeClr val="accent1">
                  <a:lumMod val="50000"/>
                </a:schemeClr>
              </a:solidFill>
            </a:endParaRPr>
          </a:p>
        </p:txBody>
      </p:sp>
      <p:sp>
        <p:nvSpPr>
          <p:cNvPr id="20" name="TextBox 19">
            <a:hlinkClick r:id="rId4" action="ppaction://hlinksldjump"/>
          </p:cNvPr>
          <p:cNvSpPr txBox="1"/>
          <p:nvPr/>
        </p:nvSpPr>
        <p:spPr>
          <a:xfrm>
            <a:off x="5372100" y="1524537"/>
            <a:ext cx="2273508" cy="461665"/>
          </a:xfrm>
          <a:prstGeom prst="rect">
            <a:avLst/>
          </a:prstGeom>
          <a:solidFill>
            <a:schemeClr val="tx2">
              <a:lumMod val="20000"/>
              <a:lumOff val="80000"/>
            </a:schemeClr>
          </a:solidFill>
          <a:ln>
            <a:solidFill>
              <a:schemeClr val="accent1">
                <a:lumMod val="50000"/>
              </a:schemeClr>
            </a:solidFill>
          </a:ln>
        </p:spPr>
        <p:txBody>
          <a:bodyPr wrap="none" rtlCol="0">
            <a:spAutoFit/>
          </a:bodyPr>
          <a:lstStyle/>
          <a:p>
            <a:r>
              <a:rPr lang="en-US" sz="2400" u="sng" dirty="0" smtClean="0">
                <a:solidFill>
                  <a:schemeClr val="accent1">
                    <a:lumMod val="50000"/>
                  </a:schemeClr>
                </a:solidFill>
              </a:rPr>
              <a:t>provoke thinking</a:t>
            </a:r>
            <a:endParaRPr lang="en-US" sz="2400" u="sng" dirty="0">
              <a:solidFill>
                <a:schemeClr val="accent1">
                  <a:lumMod val="50000"/>
                </a:schemeClr>
              </a:solidFill>
            </a:endParaRPr>
          </a:p>
        </p:txBody>
      </p:sp>
      <p:sp>
        <p:nvSpPr>
          <p:cNvPr id="23" name="TextBox 22">
            <a:hlinkClick r:id="rId5" action="ppaction://hlinksldjump"/>
          </p:cNvPr>
          <p:cNvSpPr txBox="1"/>
          <p:nvPr/>
        </p:nvSpPr>
        <p:spPr>
          <a:xfrm>
            <a:off x="5867937" y="1941489"/>
            <a:ext cx="1068690" cy="461665"/>
          </a:xfrm>
          <a:prstGeom prst="rect">
            <a:avLst/>
          </a:prstGeom>
          <a:solidFill>
            <a:schemeClr val="tx2">
              <a:lumMod val="20000"/>
              <a:lumOff val="80000"/>
            </a:schemeClr>
          </a:solidFill>
          <a:ln>
            <a:solidFill>
              <a:schemeClr val="accent1">
                <a:lumMod val="50000"/>
              </a:schemeClr>
            </a:solidFill>
          </a:ln>
        </p:spPr>
        <p:txBody>
          <a:bodyPr wrap="none" rtlCol="0">
            <a:spAutoFit/>
          </a:bodyPr>
          <a:lstStyle/>
          <a:p>
            <a:r>
              <a:rPr lang="en-US" sz="2400" u="sng" dirty="0" smtClean="0">
                <a:solidFill>
                  <a:schemeClr val="accent1">
                    <a:lumMod val="50000"/>
                  </a:schemeClr>
                </a:solidFill>
              </a:rPr>
              <a:t>predict</a:t>
            </a:r>
            <a:endParaRPr lang="en-US" sz="2400" u="sng" dirty="0">
              <a:solidFill>
                <a:schemeClr val="accent1">
                  <a:lumMod val="50000"/>
                </a:schemeClr>
              </a:solidFill>
            </a:endParaRPr>
          </a:p>
        </p:txBody>
      </p:sp>
      <p:sp>
        <p:nvSpPr>
          <p:cNvPr id="24" name="TextBox 23"/>
          <p:cNvSpPr txBox="1"/>
          <p:nvPr/>
        </p:nvSpPr>
        <p:spPr>
          <a:xfrm>
            <a:off x="6094926" y="2331440"/>
            <a:ext cx="1297663" cy="461665"/>
          </a:xfrm>
          <a:prstGeom prst="rect">
            <a:avLst/>
          </a:prstGeom>
          <a:solidFill>
            <a:schemeClr val="tx2">
              <a:lumMod val="20000"/>
              <a:lumOff val="80000"/>
            </a:schemeClr>
          </a:solidFill>
          <a:ln>
            <a:solidFill>
              <a:schemeClr val="accent1">
                <a:lumMod val="50000"/>
              </a:schemeClr>
            </a:solidFill>
          </a:ln>
        </p:spPr>
        <p:txBody>
          <a:bodyPr wrap="none" rtlCol="0">
            <a:spAutoFit/>
          </a:bodyPr>
          <a:lstStyle/>
          <a:p>
            <a:r>
              <a:rPr lang="en-US" sz="2400" dirty="0" smtClean="0">
                <a:solidFill>
                  <a:schemeClr val="accent1">
                    <a:lumMod val="50000"/>
                  </a:schemeClr>
                </a:solidFill>
              </a:rPr>
              <a:t>motivate</a:t>
            </a:r>
            <a:endParaRPr lang="en-US" sz="2400" dirty="0">
              <a:solidFill>
                <a:schemeClr val="accent1">
                  <a:lumMod val="50000"/>
                </a:schemeClr>
              </a:solidFill>
            </a:endParaRPr>
          </a:p>
        </p:txBody>
      </p:sp>
      <p:sp>
        <p:nvSpPr>
          <p:cNvPr id="25" name="TextBox 24">
            <a:hlinkClick r:id="rId6" action="ppaction://hlinksldjump"/>
          </p:cNvPr>
          <p:cNvSpPr txBox="1"/>
          <p:nvPr/>
        </p:nvSpPr>
        <p:spPr>
          <a:xfrm>
            <a:off x="6203543" y="2725856"/>
            <a:ext cx="1222899" cy="461665"/>
          </a:xfrm>
          <a:prstGeom prst="rect">
            <a:avLst/>
          </a:prstGeom>
          <a:solidFill>
            <a:schemeClr val="tx2">
              <a:lumMod val="20000"/>
              <a:lumOff val="80000"/>
            </a:schemeClr>
          </a:solidFill>
          <a:ln>
            <a:solidFill>
              <a:schemeClr val="accent1">
                <a:lumMod val="50000"/>
              </a:schemeClr>
            </a:solidFill>
          </a:ln>
        </p:spPr>
        <p:txBody>
          <a:bodyPr wrap="none" rtlCol="0">
            <a:spAutoFit/>
          </a:bodyPr>
          <a:lstStyle/>
          <a:p>
            <a:r>
              <a:rPr lang="en-US" sz="2400" u="sng" dirty="0" smtClean="0">
                <a:solidFill>
                  <a:schemeClr val="accent1">
                    <a:lumMod val="50000"/>
                  </a:schemeClr>
                </a:solidFill>
              </a:rPr>
              <a:t>discover</a:t>
            </a:r>
            <a:endParaRPr lang="en-US" sz="2400" u="sng" dirty="0">
              <a:solidFill>
                <a:schemeClr val="accent1">
                  <a:lumMod val="50000"/>
                </a:schemeClr>
              </a:solidFill>
            </a:endParaRPr>
          </a:p>
        </p:txBody>
      </p:sp>
      <p:sp>
        <p:nvSpPr>
          <p:cNvPr id="27" name="TextBox 26">
            <a:hlinkClick r:id="rId7" action="ppaction://hlinksldjump"/>
          </p:cNvPr>
          <p:cNvSpPr txBox="1"/>
          <p:nvPr/>
        </p:nvSpPr>
        <p:spPr>
          <a:xfrm>
            <a:off x="719322" y="4757498"/>
            <a:ext cx="2823978" cy="461665"/>
          </a:xfrm>
          <a:prstGeom prst="rect">
            <a:avLst/>
          </a:prstGeom>
          <a:solidFill>
            <a:schemeClr val="accent1">
              <a:lumMod val="75000"/>
            </a:schemeClr>
          </a:solidFill>
          <a:ln>
            <a:solidFill>
              <a:schemeClr val="accent1">
                <a:lumMod val="75000"/>
              </a:schemeClr>
            </a:solidFill>
          </a:ln>
        </p:spPr>
        <p:txBody>
          <a:bodyPr wrap="none" rtlCol="0">
            <a:spAutoFit/>
          </a:bodyPr>
          <a:lstStyle/>
          <a:p>
            <a:r>
              <a:rPr lang="en-US" sz="2400" u="sng" dirty="0" smtClean="0">
                <a:solidFill>
                  <a:schemeClr val="bg1"/>
                </a:solidFill>
              </a:rPr>
              <a:t>probe misconception</a:t>
            </a:r>
            <a:endParaRPr lang="en-US" sz="2400" u="sng" dirty="0">
              <a:solidFill>
                <a:schemeClr val="bg1"/>
              </a:solidFill>
            </a:endParaRPr>
          </a:p>
        </p:txBody>
      </p:sp>
      <p:sp>
        <p:nvSpPr>
          <p:cNvPr id="28" name="TextBox 27">
            <a:hlinkClick r:id="rId8" action="ppaction://hlinksldjump"/>
          </p:cNvPr>
          <p:cNvSpPr txBox="1"/>
          <p:nvPr/>
        </p:nvSpPr>
        <p:spPr>
          <a:xfrm>
            <a:off x="6234238" y="3390363"/>
            <a:ext cx="2332113" cy="461665"/>
          </a:xfrm>
          <a:prstGeom prst="rect">
            <a:avLst/>
          </a:prstGeom>
          <a:solidFill>
            <a:schemeClr val="accent1">
              <a:lumMod val="75000"/>
            </a:schemeClr>
          </a:solidFill>
          <a:ln>
            <a:solidFill>
              <a:schemeClr val="accent1">
                <a:lumMod val="75000"/>
              </a:schemeClr>
            </a:solidFill>
          </a:ln>
        </p:spPr>
        <p:txBody>
          <a:bodyPr wrap="none" rtlCol="0">
            <a:spAutoFit/>
          </a:bodyPr>
          <a:lstStyle/>
          <a:p>
            <a:r>
              <a:rPr lang="en-US" sz="2400" u="sng" dirty="0" smtClean="0">
                <a:solidFill>
                  <a:schemeClr val="bg1"/>
                </a:solidFill>
              </a:rPr>
              <a:t>check knowledge</a:t>
            </a:r>
            <a:endParaRPr lang="en-US" sz="2400" u="sng" dirty="0">
              <a:solidFill>
                <a:schemeClr val="bg1"/>
              </a:solidFill>
            </a:endParaRPr>
          </a:p>
        </p:txBody>
      </p:sp>
      <p:sp>
        <p:nvSpPr>
          <p:cNvPr id="29" name="TextBox 28">
            <a:hlinkClick r:id="rId9" action="ppaction://hlinksldjump"/>
          </p:cNvPr>
          <p:cNvSpPr txBox="1"/>
          <p:nvPr/>
        </p:nvSpPr>
        <p:spPr>
          <a:xfrm>
            <a:off x="6107805" y="3931640"/>
            <a:ext cx="2897396" cy="461665"/>
          </a:xfrm>
          <a:prstGeom prst="rect">
            <a:avLst/>
          </a:prstGeom>
          <a:solidFill>
            <a:schemeClr val="accent1">
              <a:lumMod val="75000"/>
            </a:schemeClr>
          </a:solidFill>
          <a:ln>
            <a:solidFill>
              <a:schemeClr val="accent1">
                <a:lumMod val="75000"/>
              </a:schemeClr>
            </a:solidFill>
          </a:ln>
        </p:spPr>
        <p:txBody>
          <a:bodyPr wrap="none" rtlCol="0">
            <a:spAutoFit/>
          </a:bodyPr>
          <a:lstStyle/>
          <a:p>
            <a:r>
              <a:rPr lang="en-US" sz="2400" u="sng" dirty="0" smtClean="0">
                <a:solidFill>
                  <a:schemeClr val="bg1"/>
                </a:solidFill>
              </a:rPr>
              <a:t>real world application</a:t>
            </a:r>
            <a:endParaRPr lang="en-US" sz="2400" u="sng" dirty="0">
              <a:solidFill>
                <a:schemeClr val="bg1"/>
              </a:solidFill>
            </a:endParaRPr>
          </a:p>
        </p:txBody>
      </p:sp>
      <p:sp>
        <p:nvSpPr>
          <p:cNvPr id="30" name="TextBox 29">
            <a:hlinkClick r:id="rId10" action="ppaction://hlinksldjump"/>
          </p:cNvPr>
          <p:cNvSpPr txBox="1"/>
          <p:nvPr/>
        </p:nvSpPr>
        <p:spPr>
          <a:xfrm>
            <a:off x="5892084" y="4453235"/>
            <a:ext cx="1159613" cy="461665"/>
          </a:xfrm>
          <a:prstGeom prst="rect">
            <a:avLst/>
          </a:prstGeom>
          <a:solidFill>
            <a:schemeClr val="accent1">
              <a:lumMod val="75000"/>
            </a:schemeClr>
          </a:solidFill>
          <a:ln>
            <a:solidFill>
              <a:schemeClr val="accent1">
                <a:lumMod val="75000"/>
              </a:schemeClr>
            </a:solidFill>
          </a:ln>
        </p:spPr>
        <p:txBody>
          <a:bodyPr wrap="none" rtlCol="0">
            <a:spAutoFit/>
          </a:bodyPr>
          <a:lstStyle/>
          <a:p>
            <a:r>
              <a:rPr lang="en-US" sz="2400" u="sng" dirty="0" smtClean="0">
                <a:solidFill>
                  <a:schemeClr val="bg1"/>
                </a:solidFill>
              </a:rPr>
              <a:t>analysis</a:t>
            </a:r>
            <a:endParaRPr lang="en-US" sz="2400" u="sng" dirty="0">
              <a:solidFill>
                <a:schemeClr val="bg1"/>
              </a:solidFill>
            </a:endParaRPr>
          </a:p>
        </p:txBody>
      </p:sp>
      <p:sp>
        <p:nvSpPr>
          <p:cNvPr id="31" name="TextBox 30">
            <a:hlinkClick r:id="rId11" action="ppaction://hlinksldjump"/>
          </p:cNvPr>
          <p:cNvSpPr txBox="1"/>
          <p:nvPr/>
        </p:nvSpPr>
        <p:spPr>
          <a:xfrm>
            <a:off x="5130621" y="4986098"/>
            <a:ext cx="1493486" cy="461665"/>
          </a:xfrm>
          <a:prstGeom prst="rect">
            <a:avLst/>
          </a:prstGeom>
          <a:solidFill>
            <a:schemeClr val="accent1">
              <a:lumMod val="75000"/>
            </a:schemeClr>
          </a:solidFill>
          <a:ln>
            <a:solidFill>
              <a:schemeClr val="accent1">
                <a:lumMod val="75000"/>
              </a:schemeClr>
            </a:solidFill>
          </a:ln>
        </p:spPr>
        <p:txBody>
          <a:bodyPr wrap="none" rtlCol="0">
            <a:spAutoFit/>
          </a:bodyPr>
          <a:lstStyle/>
          <a:p>
            <a:r>
              <a:rPr lang="en-US" sz="2400" u="sng" dirty="0" smtClean="0">
                <a:solidFill>
                  <a:schemeClr val="bg1"/>
                </a:solidFill>
              </a:rPr>
              <a:t>evaluation</a:t>
            </a:r>
            <a:endParaRPr lang="en-US" sz="2400" u="sng" dirty="0">
              <a:solidFill>
                <a:schemeClr val="bg1"/>
              </a:solidFill>
            </a:endParaRPr>
          </a:p>
        </p:txBody>
      </p:sp>
      <p:sp>
        <p:nvSpPr>
          <p:cNvPr id="32" name="TextBox 31"/>
          <p:cNvSpPr txBox="1"/>
          <p:nvPr/>
        </p:nvSpPr>
        <p:spPr>
          <a:xfrm>
            <a:off x="3657600" y="5100398"/>
            <a:ext cx="1327158" cy="461665"/>
          </a:xfrm>
          <a:prstGeom prst="rect">
            <a:avLst/>
          </a:prstGeom>
          <a:solidFill>
            <a:schemeClr val="accent1">
              <a:lumMod val="75000"/>
            </a:schemeClr>
          </a:solidFill>
          <a:ln>
            <a:solidFill>
              <a:schemeClr val="accent1">
                <a:lumMod val="75000"/>
              </a:schemeClr>
            </a:solidFill>
          </a:ln>
        </p:spPr>
        <p:txBody>
          <a:bodyPr wrap="none" rtlCol="0">
            <a:spAutoFit/>
          </a:bodyPr>
          <a:lstStyle/>
          <a:p>
            <a:r>
              <a:rPr lang="en-US" sz="2400" dirty="0" smtClean="0">
                <a:solidFill>
                  <a:schemeClr val="bg1"/>
                </a:solidFill>
              </a:rPr>
              <a:t>synthesis</a:t>
            </a:r>
            <a:endParaRPr lang="en-US" sz="2400" dirty="0">
              <a:solidFill>
                <a:schemeClr val="bg1"/>
              </a:solidFill>
            </a:endParaRPr>
          </a:p>
        </p:txBody>
      </p:sp>
      <p:sp>
        <p:nvSpPr>
          <p:cNvPr id="33" name="TextBox 32">
            <a:hlinkClick r:id="rId12" action="ppaction://hlinksldjump"/>
          </p:cNvPr>
          <p:cNvSpPr txBox="1"/>
          <p:nvPr/>
        </p:nvSpPr>
        <p:spPr>
          <a:xfrm>
            <a:off x="1371600" y="4229100"/>
            <a:ext cx="1730282" cy="461665"/>
          </a:xfrm>
          <a:prstGeom prst="rect">
            <a:avLst/>
          </a:prstGeom>
          <a:solidFill>
            <a:schemeClr val="accent1">
              <a:lumMod val="75000"/>
            </a:schemeClr>
          </a:solidFill>
          <a:ln>
            <a:solidFill>
              <a:schemeClr val="accent1">
                <a:lumMod val="75000"/>
              </a:schemeClr>
            </a:solidFill>
          </a:ln>
        </p:spPr>
        <p:txBody>
          <a:bodyPr wrap="none" rtlCol="0">
            <a:spAutoFit/>
          </a:bodyPr>
          <a:lstStyle/>
          <a:p>
            <a:r>
              <a:rPr lang="en-US" sz="2400" u="sng" dirty="0" smtClean="0">
                <a:solidFill>
                  <a:schemeClr val="bg1"/>
                </a:solidFill>
              </a:rPr>
              <a:t>exercise skill</a:t>
            </a:r>
            <a:endParaRPr lang="en-US" sz="2400" u="sng" dirty="0">
              <a:solidFill>
                <a:schemeClr val="bg1"/>
              </a:solidFill>
            </a:endParaRPr>
          </a:p>
        </p:txBody>
      </p:sp>
      <p:sp>
        <p:nvSpPr>
          <p:cNvPr id="34" name="TextBox 33"/>
          <p:cNvSpPr txBox="1"/>
          <p:nvPr/>
        </p:nvSpPr>
        <p:spPr>
          <a:xfrm>
            <a:off x="914400" y="2470379"/>
            <a:ext cx="1972848" cy="461665"/>
          </a:xfrm>
          <a:prstGeom prst="rect">
            <a:avLst/>
          </a:prstGeom>
          <a:solidFill>
            <a:schemeClr val="tx2">
              <a:lumMod val="75000"/>
            </a:schemeClr>
          </a:solidFill>
          <a:ln>
            <a:solidFill>
              <a:schemeClr val="accent1">
                <a:lumMod val="75000"/>
              </a:schemeClr>
            </a:solidFill>
          </a:ln>
        </p:spPr>
        <p:txBody>
          <a:bodyPr wrap="none" rtlCol="0">
            <a:spAutoFit/>
          </a:bodyPr>
          <a:lstStyle/>
          <a:p>
            <a:r>
              <a:rPr lang="en-US" sz="2400" dirty="0" smtClean="0">
                <a:solidFill>
                  <a:schemeClr val="bg1"/>
                </a:solidFill>
              </a:rPr>
              <a:t>review / recap</a:t>
            </a:r>
            <a:endParaRPr lang="en-US" sz="2400" dirty="0">
              <a:solidFill>
                <a:schemeClr val="bg1"/>
              </a:solidFill>
            </a:endParaRPr>
          </a:p>
        </p:txBody>
      </p:sp>
      <p:sp>
        <p:nvSpPr>
          <p:cNvPr id="35" name="TextBox 34"/>
          <p:cNvSpPr txBox="1"/>
          <p:nvPr/>
        </p:nvSpPr>
        <p:spPr>
          <a:xfrm>
            <a:off x="2078936" y="1934816"/>
            <a:ext cx="1173847" cy="461665"/>
          </a:xfrm>
          <a:prstGeom prst="rect">
            <a:avLst/>
          </a:prstGeom>
          <a:solidFill>
            <a:schemeClr val="tx2">
              <a:lumMod val="75000"/>
            </a:schemeClr>
          </a:solidFill>
          <a:ln>
            <a:solidFill>
              <a:schemeClr val="accent1">
                <a:lumMod val="75000"/>
              </a:schemeClr>
            </a:solidFill>
          </a:ln>
        </p:spPr>
        <p:txBody>
          <a:bodyPr wrap="none" rtlCol="0">
            <a:spAutoFit/>
          </a:bodyPr>
          <a:lstStyle/>
          <a:p>
            <a:r>
              <a:rPr lang="en-US" sz="2400" dirty="0" smtClean="0">
                <a:solidFill>
                  <a:schemeClr val="bg1"/>
                </a:solidFill>
              </a:rPr>
              <a:t>exit poll</a:t>
            </a:r>
            <a:endParaRPr lang="en-US" sz="2400" dirty="0">
              <a:solidFill>
                <a:schemeClr val="bg1"/>
              </a:solidFill>
            </a:endParaRPr>
          </a:p>
        </p:txBody>
      </p:sp>
      <p:sp>
        <p:nvSpPr>
          <p:cNvPr id="36" name="TextBox 35">
            <a:hlinkClick r:id="rId13" action="ppaction://hlinksldjump"/>
          </p:cNvPr>
          <p:cNvSpPr txBox="1"/>
          <p:nvPr/>
        </p:nvSpPr>
        <p:spPr>
          <a:xfrm>
            <a:off x="101048" y="3543300"/>
            <a:ext cx="2792816" cy="461665"/>
          </a:xfrm>
          <a:prstGeom prst="rect">
            <a:avLst/>
          </a:prstGeom>
          <a:solidFill>
            <a:schemeClr val="tx2">
              <a:lumMod val="75000"/>
            </a:schemeClr>
          </a:solidFill>
          <a:ln>
            <a:solidFill>
              <a:schemeClr val="accent1">
                <a:lumMod val="75000"/>
              </a:schemeClr>
            </a:solidFill>
          </a:ln>
        </p:spPr>
        <p:txBody>
          <a:bodyPr wrap="none" rtlCol="0">
            <a:spAutoFit/>
          </a:bodyPr>
          <a:lstStyle/>
          <a:p>
            <a:r>
              <a:rPr lang="en-US" sz="2400" u="sng" dirty="0" smtClean="0">
                <a:solidFill>
                  <a:schemeClr val="bg1"/>
                </a:solidFill>
              </a:rPr>
              <a:t>demonstrate success</a:t>
            </a:r>
            <a:endParaRPr lang="en-US" sz="2400" u="sng" dirty="0">
              <a:solidFill>
                <a:schemeClr val="bg1"/>
              </a:solidFill>
            </a:endParaRPr>
          </a:p>
        </p:txBody>
      </p:sp>
      <p:sp>
        <p:nvSpPr>
          <p:cNvPr id="37" name="TextBox 36">
            <a:hlinkClick r:id="rId14" action="ppaction://hlinksldjump"/>
          </p:cNvPr>
          <p:cNvSpPr txBox="1"/>
          <p:nvPr/>
        </p:nvSpPr>
        <p:spPr>
          <a:xfrm>
            <a:off x="1143000" y="3007091"/>
            <a:ext cx="1770806" cy="461665"/>
          </a:xfrm>
          <a:prstGeom prst="rect">
            <a:avLst/>
          </a:prstGeom>
          <a:solidFill>
            <a:schemeClr val="tx2">
              <a:lumMod val="75000"/>
            </a:schemeClr>
          </a:solidFill>
          <a:ln>
            <a:solidFill>
              <a:schemeClr val="accent1">
                <a:lumMod val="75000"/>
              </a:schemeClr>
            </a:solidFill>
          </a:ln>
        </p:spPr>
        <p:txBody>
          <a:bodyPr wrap="none" rtlCol="0">
            <a:spAutoFit/>
          </a:bodyPr>
          <a:lstStyle/>
          <a:p>
            <a:r>
              <a:rPr lang="en-US" sz="2400" u="sng" dirty="0" smtClean="0">
                <a:solidFill>
                  <a:schemeClr val="bg1"/>
                </a:solidFill>
              </a:rPr>
              <a:t>“big picture”</a:t>
            </a:r>
            <a:endParaRPr lang="en-US" sz="2400" u="sng" dirty="0">
              <a:solidFill>
                <a:schemeClr val="bg1"/>
              </a:solidFill>
            </a:endParaRPr>
          </a:p>
        </p:txBody>
      </p:sp>
      <p:sp>
        <p:nvSpPr>
          <p:cNvPr id="38" name="Rectangle 37"/>
          <p:cNvSpPr/>
          <p:nvPr/>
        </p:nvSpPr>
        <p:spPr>
          <a:xfrm>
            <a:off x="54502" y="6286500"/>
            <a:ext cx="3288785" cy="523220"/>
          </a:xfrm>
          <a:prstGeom prst="rect">
            <a:avLst/>
          </a:prstGeom>
        </p:spPr>
        <p:txBody>
          <a:bodyPr wrap="none">
            <a:spAutoFit/>
          </a:bodyPr>
          <a:lstStyle/>
          <a:p>
            <a:r>
              <a:rPr lang="en-US" sz="1400" dirty="0" smtClean="0"/>
              <a:t>Rosie </a:t>
            </a:r>
            <a:r>
              <a:rPr lang="en-US" sz="1400" dirty="0" err="1" smtClean="0"/>
              <a:t>Piller</a:t>
            </a:r>
            <a:r>
              <a:rPr lang="en-US" sz="1400" dirty="0" smtClean="0"/>
              <a:t>, Ian Beatty, Stephanie </a:t>
            </a:r>
            <a:r>
              <a:rPr lang="en-US" sz="1400" dirty="0" err="1" smtClean="0"/>
              <a:t>Chasteen</a:t>
            </a:r>
            <a:r>
              <a:rPr lang="en-US" sz="1400" dirty="0" smtClean="0"/>
              <a:t/>
            </a:r>
            <a:br>
              <a:rPr lang="en-US" sz="1400" dirty="0" smtClean="0"/>
            </a:br>
            <a:r>
              <a:rPr lang="en-US" sz="1400" dirty="0" smtClean="0"/>
              <a:t> clock by </a:t>
            </a:r>
            <a:r>
              <a:rPr lang="en-US" sz="1400" dirty="0" err="1" smtClean="0"/>
              <a:t>airdiogo</a:t>
            </a:r>
            <a:r>
              <a:rPr lang="en-US" sz="1400" dirty="0" smtClean="0"/>
              <a:t> on </a:t>
            </a:r>
            <a:r>
              <a:rPr lang="en-US" sz="1400" dirty="0" err="1" smtClean="0"/>
              <a:t>flickr</a:t>
            </a:r>
            <a:r>
              <a:rPr lang="en-US" sz="1400" dirty="0" smtClean="0"/>
              <a:t> CC</a:t>
            </a:r>
            <a:endParaRPr lang="en-CA"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linds(horizontal)">
                                      <p:cBhvr>
                                        <p:cTn id="11" dur="500"/>
                                        <p:tgtEl>
                                          <p:spTgt spid="33"/>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linds(horizontal)">
                                      <p:cBhvr>
                                        <p:cTn id="14" dur="500"/>
                                        <p:tgtEl>
                                          <p:spTgt spid="27"/>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linds(horizontal)">
                                      <p:cBhvr>
                                        <p:cTn id="20" dur="500"/>
                                        <p:tgtEl>
                                          <p:spTgt spid="3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linds(horizontal)">
                                      <p:cBhvr>
                                        <p:cTn id="23" dur="500"/>
                                        <p:tgtEl>
                                          <p:spTgt spid="3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linds(horizontal)">
                                      <p:cBhvr>
                                        <p:cTn id="26" dur="500"/>
                                        <p:tgtEl>
                                          <p:spTgt spid="2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linds(horizontal)">
                                      <p:cBhvr>
                                        <p:cTn id="38" dur="500"/>
                                        <p:tgtEl>
                                          <p:spTgt spid="3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linds(horizontal)">
                                      <p:cBhvr>
                                        <p:cTn id="41" dur="500"/>
                                        <p:tgtEl>
                                          <p:spTgt spid="3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linds(horizontal)">
                                      <p:cBhvr>
                                        <p:cTn id="44" dur="500"/>
                                        <p:tgtEl>
                                          <p:spTgt spid="3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linds(horizontal)">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2AEF0-C4C1-4CAB-89E0-FEFC02B05CA0}" type="slidenum">
              <a:rPr lang="en-CA" smtClean="0"/>
              <a:pPr/>
              <a:t>11</a:t>
            </a:fld>
            <a:endParaRPr lang="en-CA"/>
          </a:p>
        </p:txBody>
      </p:sp>
      <p:sp>
        <p:nvSpPr>
          <p:cNvPr id="4" name="Title 3"/>
          <p:cNvSpPr>
            <a:spLocks noGrp="1"/>
          </p:cNvSpPr>
          <p:nvPr>
            <p:ph type="title"/>
          </p:nvPr>
        </p:nvSpPr>
        <p:spPr>
          <a:xfrm>
            <a:off x="457200" y="0"/>
            <a:ext cx="8229600" cy="1600200"/>
          </a:xfrm>
        </p:spPr>
        <p:txBody>
          <a:bodyPr>
            <a:noAutofit/>
          </a:bodyPr>
          <a:lstStyle/>
          <a:p>
            <a:r>
              <a:rPr lang="en-CA" dirty="0" smtClean="0"/>
              <a:t>Create your own clicker questions</a:t>
            </a:r>
            <a:br>
              <a:rPr lang="en-CA" dirty="0" smtClean="0"/>
            </a:br>
            <a:r>
              <a:rPr lang="en-CA" dirty="0" smtClean="0"/>
              <a:t>(20 minutes)</a:t>
            </a:r>
            <a:endParaRPr lang="en-CA" dirty="0"/>
          </a:p>
        </p:txBody>
      </p:sp>
      <p:sp>
        <p:nvSpPr>
          <p:cNvPr id="6" name="Content Placeholder 2"/>
          <p:cNvSpPr>
            <a:spLocks noGrp="1"/>
          </p:cNvSpPr>
          <p:nvPr>
            <p:ph idx="1"/>
          </p:nvPr>
        </p:nvSpPr>
        <p:spPr>
          <a:xfrm>
            <a:off x="457200" y="1600200"/>
            <a:ext cx="8229600" cy="4914900"/>
          </a:xfrm>
        </p:spPr>
        <p:txBody>
          <a:bodyPr>
            <a:normAutofit/>
          </a:bodyPr>
          <a:lstStyle/>
          <a:p>
            <a:pPr marL="514350" indent="-514350" fontAlgn="base">
              <a:spcBef>
                <a:spcPct val="0"/>
              </a:spcBef>
              <a:spcAft>
                <a:spcPct val="0"/>
              </a:spcAft>
              <a:buFont typeface="+mj-lt"/>
              <a:buAutoNum type="arabicPeriod"/>
            </a:pPr>
            <a:r>
              <a:rPr lang="en-US" sz="2800" dirty="0" smtClean="0">
                <a:solidFill>
                  <a:prstClr val="black"/>
                </a:solidFill>
                <a:latin typeface="Calibri" charset="0"/>
                <a:ea typeface="ＭＳ Ｐゴシック" charset="0"/>
                <a:cs typeface="ＭＳ Ｐゴシック" charset="0"/>
              </a:rPr>
              <a:t>Find a partner (similar discipline if possible)</a:t>
            </a:r>
          </a:p>
          <a:p>
            <a:pPr marL="514350" indent="-514350" fontAlgn="base">
              <a:spcBef>
                <a:spcPct val="0"/>
              </a:spcBef>
              <a:spcAft>
                <a:spcPct val="0"/>
              </a:spcAft>
              <a:buFont typeface="+mj-lt"/>
              <a:buAutoNum type="arabicPeriod"/>
            </a:pPr>
            <a:r>
              <a:rPr lang="en-US" sz="2800" dirty="0" smtClean="0">
                <a:solidFill>
                  <a:prstClr val="black"/>
                </a:solidFill>
                <a:latin typeface="Calibri" charset="0"/>
                <a:ea typeface="ＭＳ Ｐゴシック" charset="0"/>
                <a:cs typeface="ＭＳ Ｐゴシック" charset="0"/>
              </a:rPr>
              <a:t>Identify a concept or learning goal your students have trouble with.</a:t>
            </a:r>
          </a:p>
          <a:p>
            <a:pPr marL="514350" indent="-514350" fontAlgn="base">
              <a:spcBef>
                <a:spcPct val="0"/>
              </a:spcBef>
              <a:spcAft>
                <a:spcPct val="0"/>
              </a:spcAft>
              <a:buFont typeface="+mj-lt"/>
              <a:buAutoNum type="arabicPeriod"/>
            </a:pPr>
            <a:r>
              <a:rPr lang="en-US" sz="2800" dirty="0" smtClean="0">
                <a:solidFill>
                  <a:prstClr val="black"/>
                </a:solidFill>
                <a:latin typeface="Calibri" charset="0"/>
                <a:ea typeface="ＭＳ Ｐゴシック" charset="0"/>
                <a:cs typeface="ＭＳ Ｐゴシック" charset="0"/>
              </a:rPr>
              <a:t>Create a clicker question.</a:t>
            </a:r>
            <a:br>
              <a:rPr lang="en-US" sz="2800" dirty="0" smtClean="0">
                <a:solidFill>
                  <a:prstClr val="black"/>
                </a:solidFill>
                <a:latin typeface="Calibri" charset="0"/>
                <a:ea typeface="ＭＳ Ｐゴシック" charset="0"/>
                <a:cs typeface="ＭＳ Ｐゴシック" charset="0"/>
              </a:rPr>
            </a:br>
            <a:r>
              <a:rPr lang="en-US" sz="2800" dirty="0" smtClean="0">
                <a:solidFill>
                  <a:prstClr val="black"/>
                </a:solidFill>
                <a:latin typeface="Calibri" charset="0"/>
                <a:ea typeface="ＭＳ Ｐゴシック" charset="0"/>
                <a:cs typeface="ＭＳ Ｐゴシック" charset="0"/>
              </a:rPr>
              <a:t/>
            </a:r>
            <a:br>
              <a:rPr lang="en-US" sz="2800" dirty="0" smtClean="0">
                <a:solidFill>
                  <a:prstClr val="black"/>
                </a:solidFill>
                <a:latin typeface="Calibri" charset="0"/>
                <a:ea typeface="ＭＳ Ｐゴシック" charset="0"/>
                <a:cs typeface="ＭＳ Ｐゴシック" charset="0"/>
              </a:rPr>
            </a:br>
            <a:r>
              <a:rPr lang="en-US" sz="2800" dirty="0" smtClean="0">
                <a:solidFill>
                  <a:prstClr val="black"/>
                </a:solidFill>
                <a:latin typeface="Calibri" charset="0"/>
                <a:ea typeface="ＭＳ Ｐゴシック" charset="0"/>
                <a:cs typeface="ＭＳ Ｐゴシック" charset="0"/>
              </a:rPr>
              <a:t/>
            </a:r>
            <a:br>
              <a:rPr lang="en-US" sz="2800" dirty="0" smtClean="0">
                <a:solidFill>
                  <a:prstClr val="black"/>
                </a:solidFill>
                <a:latin typeface="Calibri" charset="0"/>
                <a:ea typeface="ＭＳ Ｐゴシック" charset="0"/>
                <a:cs typeface="ＭＳ Ｐゴシック" charset="0"/>
              </a:rPr>
            </a:br>
            <a:r>
              <a:rPr lang="en-US" sz="2800" dirty="0" smtClean="0">
                <a:solidFill>
                  <a:prstClr val="black"/>
                </a:solidFill>
                <a:latin typeface="Calibri" charset="0"/>
                <a:ea typeface="ＭＳ Ｐゴシック" charset="0"/>
                <a:cs typeface="ＭＳ Ｐゴシック" charset="0"/>
              </a:rPr>
              <a:t> </a:t>
            </a:r>
            <a:br>
              <a:rPr lang="en-US" sz="2800" dirty="0" smtClean="0">
                <a:solidFill>
                  <a:prstClr val="black"/>
                </a:solidFill>
                <a:latin typeface="Calibri" charset="0"/>
                <a:ea typeface="ＭＳ Ｐゴシック" charset="0"/>
                <a:cs typeface="ＭＳ Ｐゴシック" charset="0"/>
              </a:rPr>
            </a:br>
            <a:r>
              <a:rPr lang="en-US" sz="2800" dirty="0" smtClean="0">
                <a:solidFill>
                  <a:prstClr val="black"/>
                </a:solidFill>
                <a:latin typeface="Calibri" charset="0"/>
                <a:ea typeface="ＭＳ Ｐゴシック" charset="0"/>
                <a:cs typeface="ＭＳ Ｐゴシック" charset="0"/>
              </a:rPr>
              <a:t>While your writing it, think about</a:t>
            </a:r>
          </a:p>
        </p:txBody>
      </p:sp>
      <p:sp>
        <p:nvSpPr>
          <p:cNvPr id="7" name="Content Placeholder 2"/>
          <p:cNvSpPr txBox="1">
            <a:spLocks/>
          </p:cNvSpPr>
          <p:nvPr/>
        </p:nvSpPr>
        <p:spPr>
          <a:xfrm>
            <a:off x="1028700" y="5029200"/>
            <a:ext cx="2743200" cy="2514600"/>
          </a:xfrm>
          <a:prstGeom prst="rect">
            <a:avLst/>
          </a:prstGeom>
        </p:spPr>
        <p:txBody>
          <a:bodyPr vert="horz" lIns="91440" tIns="45720" rIns="91440" bIns="45720" rtlCol="0">
            <a:normAutofit/>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charset="0"/>
                <a:ea typeface="ＭＳ Ｐゴシック" charset="0"/>
                <a:cs typeface="ＭＳ Ｐゴシック" charset="0"/>
              </a:rPr>
              <a:t>clarity</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defRPr/>
            </a:pPr>
            <a:r>
              <a:rPr lang="en-US" sz="2800" dirty="0" smtClean="0">
                <a:solidFill>
                  <a:prstClr val="black"/>
                </a:solidFill>
                <a:latin typeface="Calibri" charset="0"/>
                <a:ea typeface="ＭＳ Ｐゴシック" charset="0"/>
                <a:cs typeface="ＭＳ Ｐゴシック" charset="0"/>
              </a:rPr>
              <a:t>context</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defRPr/>
            </a:pPr>
            <a:endParaRPr lang="en-US" sz="2800" dirty="0" smtClean="0">
              <a:solidFill>
                <a:prstClr val="black"/>
              </a:solidFill>
              <a:latin typeface="Calibri" charset="0"/>
              <a:ea typeface="ＭＳ Ｐゴシック" charset="0"/>
              <a:cs typeface="ＭＳ Ｐゴシック" charset="0"/>
            </a:endParaRP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en-US" sz="2800" b="0" i="0" u="none" strike="noStrike" kern="1200" cap="none" spc="0" normalizeH="0" baseline="0" noProof="0" dirty="0" smtClean="0">
              <a:ln>
                <a:noFill/>
              </a:ln>
              <a:solidFill>
                <a:prstClr val="black"/>
              </a:solidFill>
              <a:effectLst/>
              <a:uLnTx/>
              <a:uFillTx/>
              <a:latin typeface="Calibri" charset="0"/>
              <a:ea typeface="ＭＳ Ｐゴシック" charset="0"/>
              <a:cs typeface="ＭＳ Ｐゴシック" charset="0"/>
            </a:endParaRPr>
          </a:p>
        </p:txBody>
      </p:sp>
      <p:sp>
        <p:nvSpPr>
          <p:cNvPr id="8" name="Content Placeholder 2"/>
          <p:cNvSpPr txBox="1">
            <a:spLocks/>
          </p:cNvSpPr>
          <p:nvPr/>
        </p:nvSpPr>
        <p:spPr>
          <a:xfrm>
            <a:off x="6172200" y="5029200"/>
            <a:ext cx="2743200" cy="2514600"/>
          </a:xfrm>
          <a:prstGeom prst="rect">
            <a:avLst/>
          </a:prstGeom>
        </p:spPr>
        <p:txBody>
          <a:bodyPr vert="horz" lIns="91440" tIns="45720" rIns="91440" bIns="45720" rtlCol="0">
            <a:normAutofit/>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defRPr/>
            </a:pPr>
            <a:r>
              <a:rPr lang="en-US" sz="2800" dirty="0" smtClean="0">
                <a:solidFill>
                  <a:prstClr val="black"/>
                </a:solidFill>
                <a:latin typeface="Calibri" charset="0"/>
                <a:ea typeface="ＭＳ Ｐゴシック" charset="0"/>
                <a:cs typeface="ＭＳ Ｐゴシック" charset="0"/>
              </a:rPr>
              <a:t>difficulty</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charset="0"/>
                <a:ea typeface="ＭＳ Ｐゴシック" charset="0"/>
                <a:cs typeface="ＭＳ Ｐゴシック" charset="0"/>
              </a:rPr>
              <a:t>stimulating</a:t>
            </a:r>
            <a:r>
              <a:rPr lang="en-US" sz="2800" dirty="0" smtClean="0">
                <a:solidFill>
                  <a:prstClr val="black"/>
                </a:solidFill>
                <a:latin typeface="Calibri" charset="0"/>
                <a:ea typeface="ＭＳ Ｐゴシック" charset="0"/>
                <a:cs typeface="ＭＳ Ｐゴシック" charset="0"/>
              </a:rPr>
              <a:t/>
            </a:r>
            <a:br>
              <a:rPr lang="en-US" sz="2800" dirty="0" smtClean="0">
                <a:solidFill>
                  <a:prstClr val="black"/>
                </a:solidFill>
                <a:latin typeface="Calibri" charset="0"/>
                <a:ea typeface="ＭＳ Ｐゴシック" charset="0"/>
                <a:cs typeface="ＭＳ Ｐゴシック" charset="0"/>
              </a:rPr>
            </a:br>
            <a:r>
              <a:rPr lang="en-US" sz="2800" dirty="0" smtClean="0">
                <a:solidFill>
                  <a:prstClr val="black"/>
                </a:solidFill>
                <a:latin typeface="Calibri" charset="0"/>
                <a:ea typeface="ＭＳ Ｐゴシック" charset="0"/>
                <a:cs typeface="ＭＳ Ｐゴシック" charset="0"/>
              </a:rPr>
              <a:t>thoughtful</a:t>
            </a:r>
            <a:br>
              <a:rPr lang="en-US" sz="2800" dirty="0" smtClean="0">
                <a:solidFill>
                  <a:prstClr val="black"/>
                </a:solidFill>
                <a:latin typeface="Calibri" charset="0"/>
                <a:ea typeface="ＭＳ Ｐゴシック" charset="0"/>
                <a:cs typeface="ＭＳ Ｐゴシック" charset="0"/>
              </a:rPr>
            </a:br>
            <a:r>
              <a:rPr lang="en-US" sz="2800" dirty="0" smtClean="0">
                <a:solidFill>
                  <a:prstClr val="black"/>
                </a:solidFill>
                <a:latin typeface="Calibri" charset="0"/>
                <a:ea typeface="ＭＳ Ｐゴシック" charset="0"/>
                <a:cs typeface="ＭＳ Ｐゴシック" charset="0"/>
              </a:rPr>
              <a:t>discussion</a:t>
            </a:r>
            <a:endParaRPr kumimoji="0" lang="en-US" sz="2800" b="0" i="0" u="none" strike="noStrike" kern="1200" cap="none" spc="0" normalizeH="0" baseline="0" noProof="0" dirty="0" smtClean="0">
              <a:ln>
                <a:noFill/>
              </a:ln>
              <a:solidFill>
                <a:prstClr val="black"/>
              </a:solidFill>
              <a:effectLst/>
              <a:uLnTx/>
              <a:uFillTx/>
              <a:latin typeface="Calibri" charset="0"/>
              <a:ea typeface="ＭＳ Ｐゴシック" charset="0"/>
              <a:cs typeface="ＭＳ Ｐゴシック" charset="0"/>
            </a:endParaRPr>
          </a:p>
        </p:txBody>
      </p:sp>
      <p:sp>
        <p:nvSpPr>
          <p:cNvPr id="9" name="Content Placeholder 2"/>
          <p:cNvSpPr txBox="1">
            <a:spLocks/>
          </p:cNvSpPr>
          <p:nvPr/>
        </p:nvSpPr>
        <p:spPr>
          <a:xfrm>
            <a:off x="3200400" y="5029200"/>
            <a:ext cx="2743200" cy="2514600"/>
          </a:xfrm>
          <a:prstGeom prst="rect">
            <a:avLst/>
          </a:prstGeom>
        </p:spPr>
        <p:txBody>
          <a:bodyPr vert="horz" lIns="91440" tIns="45720" rIns="91440" bIns="45720" rtlCol="0">
            <a:normAutofit/>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defRPr/>
            </a:pPr>
            <a:r>
              <a:rPr lang="en-US" sz="2800" dirty="0" smtClean="0">
                <a:solidFill>
                  <a:prstClr val="black"/>
                </a:solidFill>
                <a:latin typeface="Calibri" charset="0"/>
                <a:ea typeface="ＭＳ Ｐゴシック" charset="0"/>
                <a:cs typeface="ＭＳ Ｐゴシック" charset="0"/>
              </a:rPr>
              <a:t>connection to </a:t>
            </a:r>
            <a:br>
              <a:rPr lang="en-US" sz="2800" dirty="0" smtClean="0">
                <a:solidFill>
                  <a:prstClr val="black"/>
                </a:solidFill>
                <a:latin typeface="Calibri" charset="0"/>
                <a:ea typeface="ＭＳ Ｐゴシック" charset="0"/>
                <a:cs typeface="ＭＳ Ｐゴシック" charset="0"/>
              </a:rPr>
            </a:br>
            <a:r>
              <a:rPr lang="en-US" sz="2800" dirty="0" smtClean="0">
                <a:solidFill>
                  <a:prstClr val="black"/>
                </a:solidFill>
                <a:latin typeface="Calibri" charset="0"/>
                <a:ea typeface="ＭＳ Ｐゴシック" charset="0"/>
                <a:cs typeface="ＭＳ Ｐゴシック" charset="0"/>
              </a:rPr>
              <a:t>learning goals</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defRPr/>
            </a:pPr>
            <a:r>
              <a:rPr lang="en-US" sz="2800" dirty="0" smtClean="0">
                <a:solidFill>
                  <a:prstClr val="black"/>
                </a:solidFill>
                <a:latin typeface="Calibri" charset="0"/>
                <a:ea typeface="ＭＳ Ｐゴシック" charset="0"/>
                <a:cs typeface="ＭＳ Ｐゴシック" charset="0"/>
              </a:rPr>
              <a:t>distractors</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en-US" sz="2800" b="0" i="0" u="none" strike="noStrike" kern="1200" cap="none" spc="0" normalizeH="0" baseline="0" noProof="0" dirty="0" smtClean="0">
              <a:ln>
                <a:noFill/>
              </a:ln>
              <a:solidFill>
                <a:prstClr val="black"/>
              </a:solidFill>
              <a:effectLst/>
              <a:uLnTx/>
              <a:uFillTx/>
              <a:latin typeface="Calibri" charset="0"/>
              <a:ea typeface="ＭＳ Ｐゴシック" charset="0"/>
              <a:cs typeface="ＭＳ Ｐゴシック" charset="0"/>
            </a:endParaRPr>
          </a:p>
        </p:txBody>
      </p:sp>
      <p:sp>
        <p:nvSpPr>
          <p:cNvPr id="10" name="Content Placeholder 2"/>
          <p:cNvSpPr txBox="1">
            <a:spLocks/>
          </p:cNvSpPr>
          <p:nvPr/>
        </p:nvSpPr>
        <p:spPr>
          <a:xfrm>
            <a:off x="1257300" y="3314700"/>
            <a:ext cx="7658100" cy="1371600"/>
          </a:xfrm>
          <a:prstGeom prst="rect">
            <a:avLst/>
          </a:prstGeom>
        </p:spPr>
        <p:txBody>
          <a:bodyPr vert="horz" lIns="91440" tIns="45720" rIns="91440" bIns="45720" rtlCol="0">
            <a:normAutofit/>
          </a:bodyPr>
          <a:lstStyle/>
          <a:p>
            <a:pPr marL="231775" marR="0" lvl="0" indent="-231775" algn="l" defTabSz="914400" rtl="0" eaLnBrk="1" fontAlgn="base" latinLnBrk="0" hangingPunct="1">
              <a:lnSpc>
                <a:spcPct val="100000"/>
              </a:lnSpc>
              <a:spcBef>
                <a:spcPct val="0"/>
              </a:spcBef>
              <a:spcAft>
                <a:spcPct val="0"/>
              </a:spcAft>
              <a:buClrTx/>
              <a:buSzPct val="120000"/>
              <a:buFont typeface="Arial" pitchFamily="34" charset="0"/>
              <a:buChar char="•"/>
              <a:tabLst/>
              <a:defRPr/>
            </a:pPr>
            <a:r>
              <a:rPr lang="en-US" sz="2800" dirty="0" smtClean="0">
                <a:solidFill>
                  <a:prstClr val="black"/>
                </a:solidFill>
                <a:latin typeface="Calibri" charset="0"/>
                <a:ea typeface="ＭＳ Ｐゴシック" charset="0"/>
                <a:cs typeface="ＭＳ Ｐゴシック" charset="0"/>
              </a:rPr>
              <a:t>what type of question is it? </a:t>
            </a:r>
          </a:p>
          <a:p>
            <a:pPr marL="231775" marR="0" lvl="0" indent="-231775" algn="l" defTabSz="914400" rtl="0" eaLnBrk="1" fontAlgn="base" latinLnBrk="0" hangingPunct="1">
              <a:lnSpc>
                <a:spcPct val="100000"/>
              </a:lnSpc>
              <a:spcBef>
                <a:spcPct val="0"/>
              </a:spcBef>
              <a:spcAft>
                <a:spcPct val="0"/>
              </a:spcAft>
              <a:buClrTx/>
              <a:buSzPct val="120000"/>
              <a:buFont typeface="Arial" pitchFamily="34" charset="0"/>
              <a:buChar char="•"/>
              <a:tabLst/>
              <a:defRPr/>
            </a:pPr>
            <a:r>
              <a:rPr lang="en-US" sz="2800" dirty="0" smtClean="0">
                <a:solidFill>
                  <a:prstClr val="black"/>
                </a:solidFill>
                <a:latin typeface="Calibri" charset="0"/>
                <a:ea typeface="ＭＳ Ｐゴシック" charset="0"/>
                <a:cs typeface="ＭＳ Ｐゴシック" charset="0"/>
              </a:rPr>
              <a:t>when would you present it?</a:t>
            </a:r>
          </a:p>
          <a:p>
            <a:pPr marL="231775" marR="0" lvl="0" indent="-231775" algn="l" defTabSz="914400" rtl="0" eaLnBrk="1" fontAlgn="base" latinLnBrk="0" hangingPunct="1">
              <a:lnSpc>
                <a:spcPct val="100000"/>
              </a:lnSpc>
              <a:spcBef>
                <a:spcPct val="0"/>
              </a:spcBef>
              <a:spcAft>
                <a:spcPct val="0"/>
              </a:spcAft>
              <a:buClrTx/>
              <a:buSzPct val="120000"/>
              <a:buFont typeface="Arial"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icker_guide_medium.JPG"/>
          <p:cNvPicPr>
            <a:picLocks noChangeAspect="1"/>
          </p:cNvPicPr>
          <p:nvPr/>
        </p:nvPicPr>
        <p:blipFill>
          <a:blip r:embed="rId3" cstate="print"/>
          <a:stretch>
            <a:fillRect/>
          </a:stretch>
        </p:blipFill>
        <p:spPr>
          <a:xfrm>
            <a:off x="457200" y="3086100"/>
            <a:ext cx="1877784" cy="2286000"/>
          </a:xfrm>
          <a:prstGeom prst="rect">
            <a:avLst/>
          </a:prstGeom>
          <a:ln>
            <a:solidFill>
              <a:schemeClr val="tx1"/>
            </a:solidFill>
          </a:ln>
        </p:spPr>
      </p:pic>
      <p:sp>
        <p:nvSpPr>
          <p:cNvPr id="2" name="Title 1"/>
          <p:cNvSpPr>
            <a:spLocks noGrp="1"/>
          </p:cNvSpPr>
          <p:nvPr>
            <p:ph type="title"/>
          </p:nvPr>
        </p:nvSpPr>
        <p:spPr/>
        <p:txBody>
          <a:bodyPr/>
          <a:lstStyle/>
          <a:p>
            <a:r>
              <a:rPr lang="en-CA" smtClean="0"/>
              <a:t>Resources</a:t>
            </a:r>
            <a:endParaRPr lang="en-CA"/>
          </a:p>
        </p:txBody>
      </p:sp>
      <p:sp>
        <p:nvSpPr>
          <p:cNvPr id="3" name="Content Placeholder 2"/>
          <p:cNvSpPr>
            <a:spLocks noGrp="1"/>
          </p:cNvSpPr>
          <p:nvPr>
            <p:ph idx="1"/>
          </p:nvPr>
        </p:nvSpPr>
        <p:spPr>
          <a:xfrm>
            <a:off x="342900" y="1143000"/>
            <a:ext cx="8458200" cy="1600200"/>
          </a:xfrm>
        </p:spPr>
        <p:txBody>
          <a:bodyPr>
            <a:normAutofit/>
          </a:bodyPr>
          <a:lstStyle/>
          <a:p>
            <a:pPr marL="0" indent="0">
              <a:buNone/>
            </a:pPr>
            <a:r>
              <a:rPr lang="en-CA" sz="2800" smtClean="0"/>
              <a:t>Check the clicker resources pages on the CWSEI website:</a:t>
            </a:r>
          </a:p>
          <a:p>
            <a:pPr marL="0" indent="0" algn="ctr">
              <a:buNone/>
            </a:pPr>
            <a:r>
              <a:rPr lang="en-CA" sz="2800" smtClean="0"/>
              <a:t>http://www.cwsei.ubc.ca/resources/clickers.htm</a:t>
            </a:r>
          </a:p>
          <a:p>
            <a:pPr marL="0" indent="0" algn="ctr">
              <a:buNone/>
            </a:pPr>
            <a:r>
              <a:rPr lang="en-CA" sz="2800" smtClean="0"/>
              <a:t>(with links to collections of peer instruction questions)</a:t>
            </a:r>
          </a:p>
          <a:p>
            <a:pPr marL="0" indent="0">
              <a:buNone/>
            </a:pPr>
            <a:endParaRPr lang="en-CA" sz="2800" smtClean="0"/>
          </a:p>
        </p:txBody>
      </p:sp>
      <p:sp>
        <p:nvSpPr>
          <p:cNvPr id="5" name="Slide Number Placeholder 4"/>
          <p:cNvSpPr>
            <a:spLocks noGrp="1"/>
          </p:cNvSpPr>
          <p:nvPr>
            <p:ph type="sldNum" sz="quarter" idx="12"/>
          </p:nvPr>
        </p:nvSpPr>
        <p:spPr/>
        <p:txBody>
          <a:bodyPr/>
          <a:lstStyle/>
          <a:p>
            <a:fld id="{BD22AEF0-C4C1-4CAB-89E0-FEFC02B05CA0}" type="slidenum">
              <a:rPr lang="en-CA" smtClean="0"/>
              <a:pPr/>
              <a:t>12</a:t>
            </a:fld>
            <a:endParaRPr lang="en-CA"/>
          </a:p>
        </p:txBody>
      </p:sp>
      <p:pic>
        <p:nvPicPr>
          <p:cNvPr id="6" name="Picture 5" descr="Mazur_PeerInstruction.jpg"/>
          <p:cNvPicPr>
            <a:picLocks noChangeAspect="1"/>
          </p:cNvPicPr>
          <p:nvPr/>
        </p:nvPicPr>
        <p:blipFill>
          <a:blip r:embed="rId4" cstate="print"/>
          <a:srcRect l="16000" r="16000"/>
          <a:stretch>
            <a:fillRect/>
          </a:stretch>
        </p:blipFill>
        <p:spPr>
          <a:xfrm>
            <a:off x="2853285" y="3086100"/>
            <a:ext cx="1554479" cy="2286000"/>
          </a:xfrm>
          <a:prstGeom prst="rect">
            <a:avLst/>
          </a:prstGeom>
        </p:spPr>
      </p:pic>
      <p:pic>
        <p:nvPicPr>
          <p:cNvPr id="7" name="Picture 6" descr="Bruff_CRS.jpg"/>
          <p:cNvPicPr>
            <a:picLocks noChangeAspect="1"/>
          </p:cNvPicPr>
          <p:nvPr/>
        </p:nvPicPr>
        <p:blipFill>
          <a:blip r:embed="rId5" cstate="print"/>
          <a:srcRect l="17897" t="12825" r="23546"/>
          <a:stretch>
            <a:fillRect/>
          </a:stretch>
        </p:blipFill>
        <p:spPr>
          <a:xfrm>
            <a:off x="4926065" y="3086100"/>
            <a:ext cx="1535533" cy="2286000"/>
          </a:xfrm>
          <a:prstGeom prst="rect">
            <a:avLst/>
          </a:prstGeom>
        </p:spPr>
      </p:pic>
      <p:sp>
        <p:nvSpPr>
          <p:cNvPr id="10" name="Rectangle 9"/>
          <p:cNvSpPr/>
          <p:nvPr/>
        </p:nvSpPr>
        <p:spPr>
          <a:xfrm>
            <a:off x="968571" y="5372100"/>
            <a:ext cx="855042" cy="400110"/>
          </a:xfrm>
          <a:prstGeom prst="rect">
            <a:avLst/>
          </a:prstGeom>
        </p:spPr>
        <p:txBody>
          <a:bodyPr wrap="none">
            <a:spAutoFit/>
          </a:bodyPr>
          <a:lstStyle/>
          <a:p>
            <a:pPr algn="ctr"/>
            <a:r>
              <a:rPr lang="en-CA" sz="2000" smtClean="0">
                <a:solidFill>
                  <a:prstClr val="black"/>
                </a:solidFill>
              </a:rPr>
              <a:t>CWSEI</a:t>
            </a:r>
            <a:endParaRPr lang="en-CA" sz="1400"/>
          </a:p>
        </p:txBody>
      </p:sp>
      <p:sp>
        <p:nvSpPr>
          <p:cNvPr id="11" name="Rectangle 10"/>
          <p:cNvSpPr/>
          <p:nvPr/>
        </p:nvSpPr>
        <p:spPr>
          <a:xfrm>
            <a:off x="2986679" y="5372100"/>
            <a:ext cx="1292662" cy="707886"/>
          </a:xfrm>
          <a:prstGeom prst="rect">
            <a:avLst/>
          </a:prstGeom>
        </p:spPr>
        <p:txBody>
          <a:bodyPr wrap="none">
            <a:spAutoFit/>
          </a:bodyPr>
          <a:lstStyle/>
          <a:p>
            <a:pPr algn="ctr"/>
            <a:r>
              <a:rPr lang="en-CA" sz="2000" dirty="0" smtClean="0">
                <a:solidFill>
                  <a:prstClr val="black"/>
                </a:solidFill>
              </a:rPr>
              <a:t>Eric Mazur</a:t>
            </a:r>
          </a:p>
          <a:p>
            <a:pPr algn="ctr"/>
            <a:r>
              <a:rPr lang="en-CA" sz="2000" dirty="0" smtClean="0">
                <a:solidFill>
                  <a:prstClr val="black"/>
                </a:solidFill>
              </a:rPr>
              <a:t>(1996)</a:t>
            </a:r>
            <a:endParaRPr lang="en-CA" sz="1400" dirty="0"/>
          </a:p>
        </p:txBody>
      </p:sp>
      <p:sp>
        <p:nvSpPr>
          <p:cNvPr id="12" name="Rectangle 11"/>
          <p:cNvSpPr/>
          <p:nvPr/>
        </p:nvSpPr>
        <p:spPr>
          <a:xfrm>
            <a:off x="4999200" y="5372100"/>
            <a:ext cx="1377813" cy="707886"/>
          </a:xfrm>
          <a:prstGeom prst="rect">
            <a:avLst/>
          </a:prstGeom>
        </p:spPr>
        <p:txBody>
          <a:bodyPr wrap="none">
            <a:spAutoFit/>
          </a:bodyPr>
          <a:lstStyle/>
          <a:p>
            <a:pPr algn="ctr"/>
            <a:r>
              <a:rPr lang="en-CA" sz="2000" dirty="0" smtClean="0">
                <a:solidFill>
                  <a:prstClr val="black"/>
                </a:solidFill>
              </a:rPr>
              <a:t>Derek </a:t>
            </a:r>
            <a:r>
              <a:rPr lang="en-CA" sz="2000" dirty="0" err="1" smtClean="0">
                <a:solidFill>
                  <a:prstClr val="black"/>
                </a:solidFill>
              </a:rPr>
              <a:t>Bruff</a:t>
            </a:r>
            <a:endParaRPr lang="en-CA" sz="2000" dirty="0" smtClean="0">
              <a:solidFill>
                <a:prstClr val="black"/>
              </a:solidFill>
            </a:endParaRPr>
          </a:p>
          <a:p>
            <a:pPr algn="ctr"/>
            <a:r>
              <a:rPr lang="en-CA" sz="2000" dirty="0" smtClean="0">
                <a:solidFill>
                  <a:prstClr val="black"/>
                </a:solidFill>
              </a:rPr>
              <a:t>(2009)</a:t>
            </a:r>
            <a:endParaRPr lang="en-CA" sz="1400" dirty="0"/>
          </a:p>
        </p:txBody>
      </p:sp>
      <p:sp>
        <p:nvSpPr>
          <p:cNvPr id="13" name="Rectangle 12"/>
          <p:cNvSpPr/>
          <p:nvPr/>
        </p:nvSpPr>
        <p:spPr>
          <a:xfrm>
            <a:off x="6986774" y="5372100"/>
            <a:ext cx="1580369" cy="707886"/>
          </a:xfrm>
          <a:prstGeom prst="rect">
            <a:avLst/>
          </a:prstGeom>
        </p:spPr>
        <p:txBody>
          <a:bodyPr wrap="none">
            <a:spAutoFit/>
          </a:bodyPr>
          <a:lstStyle/>
          <a:p>
            <a:pPr algn="ctr"/>
            <a:r>
              <a:rPr lang="en-CA" sz="2000" dirty="0" smtClean="0">
                <a:solidFill>
                  <a:prstClr val="black"/>
                </a:solidFill>
              </a:rPr>
              <a:t>Doug Duncan</a:t>
            </a:r>
          </a:p>
          <a:p>
            <a:pPr algn="ctr"/>
            <a:r>
              <a:rPr lang="en-CA" sz="2000" dirty="0" smtClean="0">
                <a:solidFill>
                  <a:prstClr val="black"/>
                </a:solidFill>
              </a:rPr>
              <a:t>(2004, 2005)</a:t>
            </a:r>
            <a:endParaRPr lang="en-CA" sz="1400" dirty="0"/>
          </a:p>
        </p:txBody>
      </p:sp>
      <p:pic>
        <p:nvPicPr>
          <p:cNvPr id="155651" name="Picture 3"/>
          <p:cNvPicPr>
            <a:picLocks noChangeAspect="1" noChangeArrowheads="1"/>
          </p:cNvPicPr>
          <p:nvPr/>
        </p:nvPicPr>
        <p:blipFill>
          <a:blip r:embed="rId6" cstate="print"/>
          <a:srcRect/>
          <a:stretch>
            <a:fillRect/>
          </a:stretch>
        </p:blipFill>
        <p:spPr bwMode="auto">
          <a:xfrm>
            <a:off x="7360920" y="3817620"/>
            <a:ext cx="1554480" cy="1554480"/>
          </a:xfrm>
          <a:prstGeom prst="rect">
            <a:avLst/>
          </a:prstGeom>
          <a:noFill/>
          <a:ln w="9525">
            <a:noFill/>
            <a:miter lim="800000"/>
            <a:headEnd/>
            <a:tailEnd/>
          </a:ln>
        </p:spPr>
      </p:pic>
      <p:pic>
        <p:nvPicPr>
          <p:cNvPr id="9" name="Picture 8" descr="Duncan_ClickersInClassroom.jpg"/>
          <p:cNvPicPr>
            <a:picLocks noChangeAspect="1"/>
          </p:cNvPicPr>
          <p:nvPr/>
        </p:nvPicPr>
        <p:blipFill>
          <a:blip r:embed="rId7" cstate="print"/>
          <a:srcRect l="14958" r="15374"/>
          <a:stretch>
            <a:fillRect/>
          </a:stretch>
        </p:blipFill>
        <p:spPr>
          <a:xfrm>
            <a:off x="7032332" y="3111858"/>
            <a:ext cx="1082968" cy="15544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Thanks</a:t>
            </a:r>
            <a:endParaRPr lang="en-CA"/>
          </a:p>
        </p:txBody>
      </p:sp>
      <p:sp>
        <p:nvSpPr>
          <p:cNvPr id="3" name="Content Placeholder 2"/>
          <p:cNvSpPr>
            <a:spLocks noGrp="1"/>
          </p:cNvSpPr>
          <p:nvPr>
            <p:ph idx="1"/>
          </p:nvPr>
        </p:nvSpPr>
        <p:spPr/>
        <p:txBody>
          <a:bodyPr>
            <a:noAutofit/>
          </a:bodyPr>
          <a:lstStyle/>
          <a:p>
            <a:pPr marL="0" indent="0">
              <a:buNone/>
            </a:pPr>
            <a:r>
              <a:rPr lang="en-CA" sz="2000" dirty="0" smtClean="0"/>
              <a:t>Doug Bonn – Department Head, Physics and Astronomy</a:t>
            </a:r>
            <a:br>
              <a:rPr lang="en-CA" sz="2000" dirty="0" smtClean="0"/>
            </a:br>
            <a:r>
              <a:rPr lang="en-CA" sz="2000" dirty="0" smtClean="0"/>
              <a:t>Sarah Gilbert – Acting Director, Carl Wieman Science Education Initiative</a:t>
            </a:r>
            <a:br>
              <a:rPr lang="en-CA" sz="2000" dirty="0" smtClean="0"/>
            </a:br>
            <a:r>
              <a:rPr lang="en-CA" sz="2000" dirty="0" smtClean="0"/>
              <a:t>Georg </a:t>
            </a:r>
            <a:r>
              <a:rPr lang="en-CA" sz="2000" dirty="0" err="1" smtClean="0"/>
              <a:t>Rieger</a:t>
            </a:r>
            <a:r>
              <a:rPr lang="en-CA" sz="2000" dirty="0" smtClean="0"/>
              <a:t> – PHAS CWSEI director</a:t>
            </a:r>
            <a:br>
              <a:rPr lang="en-CA" sz="2000" dirty="0" smtClean="0"/>
            </a:br>
            <a:r>
              <a:rPr lang="en-CA" sz="2000" dirty="0" smtClean="0"/>
              <a:t>Stephanie </a:t>
            </a:r>
            <a:r>
              <a:rPr lang="en-CA" sz="2000" dirty="0" err="1" smtClean="0"/>
              <a:t>Chasteen</a:t>
            </a:r>
            <a:r>
              <a:rPr lang="en-CA" sz="2000" dirty="0" smtClean="0"/>
              <a:t> – University of Colorado, Boulder</a:t>
            </a:r>
          </a:p>
          <a:p>
            <a:pPr>
              <a:buNone/>
            </a:pPr>
            <a:endParaRPr lang="en-CA" sz="2000" dirty="0" smtClean="0"/>
          </a:p>
          <a:p>
            <a:pPr marL="0" indent="0">
              <a:buNone/>
            </a:pPr>
            <a:r>
              <a:rPr lang="en-CA" sz="2000" dirty="0" smtClean="0"/>
              <a:t>Jim Carolan (PHAS), Louis Deslauriers (PHAS), Francis Jones (EOS), </a:t>
            </a:r>
            <a:r>
              <a:rPr lang="en-CA" sz="2000" dirty="0" err="1" smtClean="0"/>
              <a:t>Katya</a:t>
            </a:r>
            <a:r>
              <a:rPr lang="en-CA" sz="2000" dirty="0" smtClean="0"/>
              <a:t> </a:t>
            </a:r>
            <a:r>
              <a:rPr lang="en-CA" sz="2000" dirty="0" err="1" smtClean="0"/>
              <a:t>Yurasovskaya</a:t>
            </a:r>
            <a:r>
              <a:rPr lang="en-CA" sz="2000" dirty="0" smtClean="0"/>
              <a:t> (Math), </a:t>
            </a:r>
            <a:r>
              <a:rPr lang="en-CA" sz="2000" dirty="0" err="1" smtClean="0"/>
              <a:t>Malin</a:t>
            </a:r>
            <a:r>
              <a:rPr lang="en-CA" sz="2000" dirty="0" smtClean="0"/>
              <a:t> Hansen (Zoology), </a:t>
            </a:r>
            <a:r>
              <a:rPr lang="en-CA" sz="2000" dirty="0" err="1" smtClean="0"/>
              <a:t>Guitri</a:t>
            </a:r>
            <a:r>
              <a:rPr lang="en-CA" sz="2000" dirty="0" smtClean="0"/>
              <a:t> </a:t>
            </a:r>
            <a:r>
              <a:rPr lang="en-CA" sz="2000" dirty="0" err="1" smtClean="0"/>
              <a:t>Yapa</a:t>
            </a:r>
            <a:r>
              <a:rPr lang="en-CA" sz="2000" dirty="0" smtClean="0"/>
              <a:t> (Stats), Brett Gilley (EOS), Jared Taylor (Zoology), Josh </a:t>
            </a:r>
            <a:r>
              <a:rPr lang="en-CA" sz="2000" dirty="0" err="1" smtClean="0"/>
              <a:t>Caulkins</a:t>
            </a:r>
            <a:r>
              <a:rPr lang="en-CA" sz="2000" dirty="0" smtClean="0"/>
              <a:t> (RITES), James Day (PHAS), Warren Code (Math), Mandy </a:t>
            </a:r>
            <a:r>
              <a:rPr lang="en-CA" sz="2000" dirty="0" err="1" smtClean="0"/>
              <a:t>Banet</a:t>
            </a:r>
            <a:r>
              <a:rPr lang="en-CA" sz="2000" dirty="0" smtClean="0"/>
              <a:t> (</a:t>
            </a:r>
            <a:r>
              <a:rPr lang="en-CA" sz="2000" dirty="0" err="1" smtClean="0"/>
              <a:t>LifeSci</a:t>
            </a:r>
            <a:r>
              <a:rPr lang="en-CA" sz="2000" dirty="0" smtClean="0"/>
              <a:t>), </a:t>
            </a:r>
            <a:r>
              <a:rPr lang="en-CA" sz="2000" dirty="0" err="1" smtClean="0"/>
              <a:t>Costanza</a:t>
            </a:r>
            <a:r>
              <a:rPr lang="en-CA" sz="2000" dirty="0" smtClean="0"/>
              <a:t> Piccolo (Math), Natasha Holmes (PHAS), Michael Tang  and Joe </a:t>
            </a:r>
            <a:r>
              <a:rPr lang="en-CA" sz="2000" dirty="0" err="1" smtClean="0"/>
              <a:t>Zerdin</a:t>
            </a:r>
            <a:r>
              <a:rPr lang="en-CA" sz="2000" dirty="0" smtClean="0"/>
              <a:t> (CTLT)</a:t>
            </a:r>
            <a:br>
              <a:rPr lang="en-CA" sz="2000" dirty="0" smtClean="0"/>
            </a:br>
            <a:endParaRPr lang="en-CA" sz="2000" dirty="0" smtClean="0"/>
          </a:p>
          <a:p>
            <a:pPr algn="ctr">
              <a:buNone/>
            </a:pPr>
            <a:r>
              <a:rPr lang="en-CA" sz="2400" dirty="0" smtClean="0"/>
              <a:t>and you</a:t>
            </a:r>
            <a:br>
              <a:rPr lang="en-CA" sz="2400" dirty="0" smtClean="0"/>
            </a:br>
            <a:r>
              <a:rPr lang="en-CA" sz="2400" dirty="0" smtClean="0"/>
              <a:t>for investing your time and energy to participate today</a:t>
            </a:r>
          </a:p>
        </p:txBody>
      </p:sp>
      <p:sp>
        <p:nvSpPr>
          <p:cNvPr id="5" name="Slide Number Placeholder 4"/>
          <p:cNvSpPr>
            <a:spLocks noGrp="1"/>
          </p:cNvSpPr>
          <p:nvPr>
            <p:ph type="sldNum" sz="quarter" idx="12"/>
          </p:nvPr>
        </p:nvSpPr>
        <p:spPr/>
        <p:txBody>
          <a:bodyPr/>
          <a:lstStyle/>
          <a:p>
            <a:fld id="{BD22AEF0-C4C1-4CAB-89E0-FEFC02B05CA0}" type="slidenum">
              <a:rPr lang="en-CA" smtClean="0"/>
              <a:pPr/>
              <a:t>13</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CA" dirty="0" smtClean="0"/>
              <a:t>Example clicker questions</a:t>
            </a:r>
            <a:endParaRPr lang="en-CA" dirty="0"/>
          </a:p>
        </p:txBody>
      </p:sp>
      <p:sp>
        <p:nvSpPr>
          <p:cNvPr id="5" name="Slide Number Placeholder 4"/>
          <p:cNvSpPr>
            <a:spLocks noGrp="1"/>
          </p:cNvSpPr>
          <p:nvPr>
            <p:ph type="sldNum" sz="quarter" idx="12"/>
          </p:nvPr>
        </p:nvSpPr>
        <p:spPr/>
        <p:txBody>
          <a:bodyPr/>
          <a:lstStyle/>
          <a:p>
            <a:fld id="{BD22AEF0-C4C1-4CAB-89E0-FEFC02B05CA0}" type="slidenum">
              <a:rPr lang="en-CA" smtClean="0"/>
              <a:pPr/>
              <a:t>14</a:t>
            </a:fld>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1257300"/>
            <a:ext cx="2628900" cy="1943100"/>
          </a:xfrm>
          <a:prstGeom prst="rect">
            <a:avLst/>
          </a:prstGeom>
        </p:spPr>
        <p:txBody>
          <a:bodyPr vert="horz" lIns="91440" tIns="45720" rIns="91440" bIns="45720" rtlCol="0">
            <a:noAutofit/>
          </a:bodyPr>
          <a:lstStyle/>
          <a:p>
            <a:r>
              <a:rPr lang="en-CA" sz="2800" dirty="0" smtClean="0"/>
              <a:t>A ball is rolling around the inside of a circular track. The ball leaves the track at point P.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Which path does the ball follow?</a:t>
            </a:r>
            <a:endParaRPr lang="en-CA" sz="2800" dirty="0"/>
          </a:p>
        </p:txBody>
      </p:sp>
      <p:sp>
        <p:nvSpPr>
          <p:cNvPr id="8" name="Slide Number Placeholder 7"/>
          <p:cNvSpPr>
            <a:spLocks noGrp="1"/>
          </p:cNvSpPr>
          <p:nvPr>
            <p:ph type="sldNum" sz="quarter" idx="12"/>
          </p:nvPr>
        </p:nvSpPr>
        <p:spPr>
          <a:xfrm>
            <a:off x="7010400" y="6492875"/>
            <a:ext cx="2133600" cy="365125"/>
          </a:xfrm>
        </p:spPr>
        <p:txBody>
          <a:bodyPr/>
          <a:lstStyle/>
          <a:p>
            <a:fld id="{A80BA26A-876E-4FB1-95BC-1A5C7C0E165F}" type="slidenum">
              <a:rPr lang="en-CA" smtClean="0">
                <a:hlinkClick r:id="rId3" action="ppaction://hlinksldjump"/>
              </a:rPr>
              <a:pPr/>
              <a:t>15</a:t>
            </a:fld>
            <a:endParaRPr lang="en-CA" dirty="0"/>
          </a:p>
        </p:txBody>
      </p:sp>
      <p:sp>
        <p:nvSpPr>
          <p:cNvPr id="48" name="Arc 47"/>
          <p:cNvSpPr>
            <a:spLocks noChangeAspect="1"/>
          </p:cNvSpPr>
          <p:nvPr/>
        </p:nvSpPr>
        <p:spPr>
          <a:xfrm>
            <a:off x="2857500" y="2227117"/>
            <a:ext cx="3886200" cy="3886200"/>
          </a:xfrm>
          <a:prstGeom prst="arc">
            <a:avLst>
              <a:gd name="adj1" fmla="val 52688"/>
              <a:gd name="adj2" fmla="val 13463023"/>
            </a:avLst>
          </a:prstGeom>
          <a:ln w="5715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9" name="Oval 48"/>
          <p:cNvSpPr/>
          <p:nvPr/>
        </p:nvSpPr>
        <p:spPr>
          <a:xfrm flipH="1" flipV="1">
            <a:off x="2920963" y="4443845"/>
            <a:ext cx="178016" cy="17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Arc 56"/>
          <p:cNvSpPr/>
          <p:nvPr/>
        </p:nvSpPr>
        <p:spPr>
          <a:xfrm>
            <a:off x="2857500" y="2331025"/>
            <a:ext cx="3886200" cy="3886200"/>
          </a:xfrm>
          <a:prstGeom prst="arc">
            <a:avLst>
              <a:gd name="adj1" fmla="val 16136956"/>
              <a:gd name="adj2" fmla="val 21511075"/>
            </a:avLst>
          </a:prstGeom>
          <a:ln w="38100">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8" name="Arc 57"/>
          <p:cNvSpPr/>
          <p:nvPr/>
        </p:nvSpPr>
        <p:spPr>
          <a:xfrm>
            <a:off x="2857500" y="1475505"/>
            <a:ext cx="3886200" cy="5597240"/>
          </a:xfrm>
          <a:prstGeom prst="arc">
            <a:avLst>
              <a:gd name="adj1" fmla="val 17615204"/>
              <a:gd name="adj2" fmla="val 21135716"/>
            </a:avLst>
          </a:prstGeom>
          <a:ln w="38100">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cxnSp>
        <p:nvCxnSpPr>
          <p:cNvPr id="59" name="Straight Connector 58"/>
          <p:cNvCxnSpPr/>
          <p:nvPr/>
        </p:nvCxnSpPr>
        <p:spPr>
          <a:xfrm rot="16200000" flipH="1">
            <a:off x="5616285" y="2828061"/>
            <a:ext cx="2254831" cy="0"/>
          </a:xfrm>
          <a:prstGeom prst="line">
            <a:avLst/>
          </a:prstGeom>
          <a:ln w="38100">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Arc 59"/>
          <p:cNvSpPr/>
          <p:nvPr/>
        </p:nvSpPr>
        <p:spPr>
          <a:xfrm flipH="1">
            <a:off x="6743700" y="1472045"/>
            <a:ext cx="3886200" cy="5597240"/>
          </a:xfrm>
          <a:prstGeom prst="arc">
            <a:avLst>
              <a:gd name="adj1" fmla="val 17553561"/>
              <a:gd name="adj2" fmla="val 21135716"/>
            </a:avLst>
          </a:prstGeom>
          <a:ln w="38100">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1" name="Arc 60"/>
          <p:cNvSpPr/>
          <p:nvPr/>
        </p:nvSpPr>
        <p:spPr>
          <a:xfrm flipH="1">
            <a:off x="6743700" y="2327565"/>
            <a:ext cx="3886200" cy="3886200"/>
          </a:xfrm>
          <a:prstGeom prst="arc">
            <a:avLst>
              <a:gd name="adj1" fmla="val 16136956"/>
              <a:gd name="adj2" fmla="val 21410800"/>
            </a:avLst>
          </a:prstGeom>
          <a:ln w="38100">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2" name="TextBox 61"/>
          <p:cNvSpPr txBox="1"/>
          <p:nvPr/>
        </p:nvSpPr>
        <p:spPr>
          <a:xfrm>
            <a:off x="6793989" y="3815195"/>
            <a:ext cx="393056" cy="523220"/>
          </a:xfrm>
          <a:prstGeom prst="rect">
            <a:avLst/>
          </a:prstGeom>
          <a:noFill/>
        </p:spPr>
        <p:txBody>
          <a:bodyPr wrap="square" rtlCol="0">
            <a:spAutoFit/>
          </a:bodyPr>
          <a:lstStyle/>
          <a:p>
            <a:r>
              <a:rPr lang="en-CA" sz="2800" dirty="0" smtClean="0"/>
              <a:t>P</a:t>
            </a:r>
            <a:endParaRPr lang="en-CA" sz="2800" dirty="0"/>
          </a:p>
        </p:txBody>
      </p:sp>
      <p:sp>
        <p:nvSpPr>
          <p:cNvPr id="63" name="TextBox 62"/>
          <p:cNvSpPr txBox="1"/>
          <p:nvPr/>
        </p:nvSpPr>
        <p:spPr>
          <a:xfrm>
            <a:off x="4357255" y="2074718"/>
            <a:ext cx="393056" cy="523220"/>
          </a:xfrm>
          <a:prstGeom prst="rect">
            <a:avLst/>
          </a:prstGeom>
          <a:noFill/>
        </p:spPr>
        <p:txBody>
          <a:bodyPr wrap="square" rtlCol="0">
            <a:spAutoFit/>
          </a:bodyPr>
          <a:lstStyle/>
          <a:p>
            <a:r>
              <a:rPr lang="en-CA" sz="2800" dirty="0" smtClean="0"/>
              <a:t>A</a:t>
            </a:r>
            <a:endParaRPr lang="en-CA" sz="2800" dirty="0"/>
          </a:p>
        </p:txBody>
      </p:sp>
      <p:sp>
        <p:nvSpPr>
          <p:cNvPr id="64" name="TextBox 63"/>
          <p:cNvSpPr txBox="1"/>
          <p:nvPr/>
        </p:nvSpPr>
        <p:spPr>
          <a:xfrm>
            <a:off x="5434446" y="1565563"/>
            <a:ext cx="393056" cy="523220"/>
          </a:xfrm>
          <a:prstGeom prst="rect">
            <a:avLst/>
          </a:prstGeom>
          <a:noFill/>
        </p:spPr>
        <p:txBody>
          <a:bodyPr wrap="square" rtlCol="0">
            <a:spAutoFit/>
          </a:bodyPr>
          <a:lstStyle/>
          <a:p>
            <a:r>
              <a:rPr lang="en-CA" sz="2800" dirty="0" smtClean="0"/>
              <a:t>B</a:t>
            </a:r>
            <a:endParaRPr lang="en-CA" sz="2800" dirty="0"/>
          </a:p>
        </p:txBody>
      </p:sp>
      <p:sp>
        <p:nvSpPr>
          <p:cNvPr id="65" name="TextBox 64"/>
          <p:cNvSpPr txBox="1"/>
          <p:nvPr/>
        </p:nvSpPr>
        <p:spPr>
          <a:xfrm>
            <a:off x="6556665" y="1257300"/>
            <a:ext cx="393056" cy="523220"/>
          </a:xfrm>
          <a:prstGeom prst="rect">
            <a:avLst/>
          </a:prstGeom>
          <a:noFill/>
        </p:spPr>
        <p:txBody>
          <a:bodyPr wrap="square" rtlCol="0">
            <a:spAutoFit/>
          </a:bodyPr>
          <a:lstStyle/>
          <a:p>
            <a:r>
              <a:rPr lang="en-CA" sz="2800" dirty="0" smtClean="0"/>
              <a:t>C</a:t>
            </a:r>
            <a:endParaRPr lang="en-CA" sz="2800" dirty="0"/>
          </a:p>
        </p:txBody>
      </p:sp>
      <p:sp>
        <p:nvSpPr>
          <p:cNvPr id="66" name="TextBox 65"/>
          <p:cNvSpPr txBox="1"/>
          <p:nvPr/>
        </p:nvSpPr>
        <p:spPr>
          <a:xfrm>
            <a:off x="7658100" y="1561890"/>
            <a:ext cx="393056" cy="523220"/>
          </a:xfrm>
          <a:prstGeom prst="rect">
            <a:avLst/>
          </a:prstGeom>
          <a:noFill/>
        </p:spPr>
        <p:txBody>
          <a:bodyPr wrap="square" rtlCol="0">
            <a:spAutoFit/>
          </a:bodyPr>
          <a:lstStyle/>
          <a:p>
            <a:r>
              <a:rPr lang="en-CA" sz="2800" dirty="0" smtClean="0"/>
              <a:t>D</a:t>
            </a:r>
            <a:endParaRPr lang="en-CA" sz="2800" dirty="0"/>
          </a:p>
        </p:txBody>
      </p:sp>
      <p:sp>
        <p:nvSpPr>
          <p:cNvPr id="67" name="TextBox 66"/>
          <p:cNvSpPr txBox="1"/>
          <p:nvPr/>
        </p:nvSpPr>
        <p:spPr>
          <a:xfrm>
            <a:off x="8686800" y="2074718"/>
            <a:ext cx="393056" cy="523220"/>
          </a:xfrm>
          <a:prstGeom prst="rect">
            <a:avLst/>
          </a:prstGeom>
          <a:noFill/>
        </p:spPr>
        <p:txBody>
          <a:bodyPr wrap="square" rtlCol="0">
            <a:spAutoFit/>
          </a:bodyPr>
          <a:lstStyle/>
          <a:p>
            <a:r>
              <a:rPr lang="en-CA" sz="2800" dirty="0" smtClean="0"/>
              <a:t>E</a:t>
            </a:r>
            <a:endParaRPr lang="en-CA" sz="2800" dirty="0"/>
          </a:p>
        </p:txBody>
      </p:sp>
      <p:sp>
        <p:nvSpPr>
          <p:cNvPr id="68" name="Arc 67"/>
          <p:cNvSpPr>
            <a:spLocks noChangeAspect="1"/>
          </p:cNvSpPr>
          <p:nvPr/>
        </p:nvSpPr>
        <p:spPr>
          <a:xfrm>
            <a:off x="2971800" y="2341417"/>
            <a:ext cx="3657600" cy="3657600"/>
          </a:xfrm>
          <a:prstGeom prst="arc">
            <a:avLst>
              <a:gd name="adj1" fmla="val 10365999"/>
              <a:gd name="adj2" fmla="val 13463023"/>
            </a:avLst>
          </a:prstGeom>
          <a:ln w="38100">
            <a:solidFill>
              <a:schemeClr val="tx1"/>
            </a:solidFill>
            <a:prstDash val="solid"/>
            <a:headEnd type="triangle" w="med"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Title 1"/>
          <p:cNvSpPr>
            <a:spLocks noGrp="1"/>
          </p:cNvSpPr>
          <p:nvPr>
            <p:ph type="title"/>
          </p:nvPr>
        </p:nvSpPr>
        <p:spPr>
          <a:xfrm>
            <a:off x="457200" y="0"/>
            <a:ext cx="8229600" cy="1143000"/>
          </a:xfrm>
        </p:spPr>
        <p:txBody>
          <a:bodyPr anchor="ctr">
            <a:noAutofit/>
          </a:bodyPr>
          <a:lstStyle/>
          <a:p>
            <a:r>
              <a:rPr lang="en-CA" dirty="0" smtClean="0"/>
              <a:t>Clicker question</a:t>
            </a:r>
            <a:endParaRPr lang="en-CA" dirty="0"/>
          </a:p>
        </p:txBody>
      </p:sp>
      <p:sp>
        <p:nvSpPr>
          <p:cNvPr id="20" name="Rectangle 19"/>
          <p:cNvSpPr/>
          <p:nvPr/>
        </p:nvSpPr>
        <p:spPr>
          <a:xfrm>
            <a:off x="7761097" y="6057900"/>
            <a:ext cx="925703" cy="369332"/>
          </a:xfrm>
          <a:prstGeom prst="rect">
            <a:avLst/>
          </a:prstGeom>
        </p:spPr>
        <p:txBody>
          <a:bodyPr wrap="none">
            <a:spAutoFit/>
          </a:bodyPr>
          <a:lstStyle/>
          <a:p>
            <a:pPr algn="r"/>
            <a:r>
              <a:rPr lang="en-CA" dirty="0" smtClean="0"/>
              <a:t>(Mazur)</a:t>
            </a:r>
            <a:endParaRPr lang="en-CA" dirty="0"/>
          </a:p>
        </p:txBody>
      </p:sp>
      <p:sp>
        <p:nvSpPr>
          <p:cNvPr id="21" name="TextBox 20">
            <a:hlinkClick r:id="rId4" action="ppaction://hlinksldjump"/>
          </p:cNvPr>
          <p:cNvSpPr txBox="1"/>
          <p:nvPr/>
        </p:nvSpPr>
        <p:spPr>
          <a:xfrm>
            <a:off x="457200" y="457200"/>
            <a:ext cx="1068690" cy="461665"/>
          </a:xfrm>
          <a:prstGeom prst="rect">
            <a:avLst/>
          </a:prstGeom>
          <a:solidFill>
            <a:schemeClr val="tx2">
              <a:lumMod val="20000"/>
              <a:lumOff val="80000"/>
            </a:schemeClr>
          </a:solidFill>
          <a:ln>
            <a:solidFill>
              <a:schemeClr val="accent1">
                <a:lumMod val="50000"/>
              </a:schemeClr>
            </a:solidFill>
          </a:ln>
        </p:spPr>
        <p:txBody>
          <a:bodyPr wrap="none" rtlCol="0">
            <a:spAutoFit/>
          </a:bodyPr>
          <a:lstStyle/>
          <a:p>
            <a:r>
              <a:rPr lang="en-US" sz="2400" dirty="0" smtClean="0">
                <a:solidFill>
                  <a:schemeClr val="accent1">
                    <a:lumMod val="50000"/>
                  </a:schemeClr>
                </a:solidFill>
              </a:rPr>
              <a:t>predict</a:t>
            </a:r>
            <a:endParaRPr lang="en-US"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Clicker question</a:t>
            </a:r>
            <a:endParaRPr lang="en-CA" dirty="0"/>
          </a:p>
        </p:txBody>
      </p:sp>
      <p:sp>
        <p:nvSpPr>
          <p:cNvPr id="3" name="Content Placeholder 2"/>
          <p:cNvSpPr>
            <a:spLocks noGrp="1"/>
          </p:cNvSpPr>
          <p:nvPr>
            <p:ph idx="1"/>
          </p:nvPr>
        </p:nvSpPr>
        <p:spPr>
          <a:xfrm>
            <a:off x="457200" y="1143000"/>
            <a:ext cx="8229600" cy="5029200"/>
          </a:xfrm>
        </p:spPr>
        <p:txBody>
          <a:bodyPr>
            <a:normAutofit/>
          </a:bodyPr>
          <a:lstStyle/>
          <a:p>
            <a:pPr marL="0" indent="0" fontAlgn="base">
              <a:spcBef>
                <a:spcPct val="0"/>
              </a:spcBef>
              <a:spcAft>
                <a:spcPct val="0"/>
              </a:spcAft>
              <a:buNone/>
            </a:pPr>
            <a:r>
              <a:rPr lang="en-US" sz="2800" dirty="0" smtClean="0">
                <a:solidFill>
                  <a:prstClr val="black"/>
                </a:solidFill>
                <a:latin typeface="Calibri" charset="0"/>
                <a:ea typeface="ＭＳ Ｐゴシック" charset="0"/>
                <a:cs typeface="ＭＳ Ｐゴシック" charset="0"/>
              </a:rPr>
              <a:t>Suppose you pass white light through a prism and all of the colours of the spectrum are projected on a screen. If you then put a red filter over your eye and look at the spectrum, what colours do you see?</a:t>
            </a:r>
          </a:p>
          <a:p>
            <a:pPr marL="0" indent="0" fontAlgn="base">
              <a:spcBef>
                <a:spcPct val="0"/>
              </a:spcBef>
              <a:spcAft>
                <a:spcPct val="0"/>
              </a:spcAft>
              <a:buNone/>
            </a:pPr>
            <a:endParaRPr lang="en-US" sz="2800" dirty="0" smtClean="0">
              <a:solidFill>
                <a:prstClr val="black"/>
              </a:solidFill>
              <a:latin typeface="Calibri" charset="0"/>
              <a:ea typeface="ＭＳ Ｐゴシック" charset="0"/>
              <a:cs typeface="ＭＳ Ｐゴシック" charset="0"/>
            </a:endParaRPr>
          </a:p>
          <a:p>
            <a:pPr marL="514350" indent="-514350" fontAlgn="base">
              <a:spcBef>
                <a:spcPct val="0"/>
              </a:spcBef>
              <a:spcAft>
                <a:spcPct val="0"/>
              </a:spcAft>
              <a:buAutoNum type="alphaUcParenR"/>
            </a:pPr>
            <a:r>
              <a:rPr lang="en-US" sz="2800" dirty="0" smtClean="0">
                <a:solidFill>
                  <a:prstClr val="black"/>
                </a:solidFill>
                <a:latin typeface="Calibri" charset="0"/>
                <a:ea typeface="ＭＳ Ｐゴシック" charset="0"/>
                <a:cs typeface="ＭＳ Ｐゴシック" charset="0"/>
              </a:rPr>
              <a:t>you see mostly red light; the blue and green disappears</a:t>
            </a:r>
          </a:p>
          <a:p>
            <a:pPr marL="514350" indent="-514350" fontAlgn="base">
              <a:spcBef>
                <a:spcPct val="0"/>
              </a:spcBef>
              <a:spcAft>
                <a:spcPct val="0"/>
              </a:spcAft>
              <a:buAutoNum type="alphaUcParenR"/>
            </a:pPr>
            <a:r>
              <a:rPr lang="en-US" sz="2800" dirty="0" smtClean="0">
                <a:solidFill>
                  <a:prstClr val="black"/>
                </a:solidFill>
                <a:latin typeface="Calibri" charset="0"/>
                <a:ea typeface="ＭＳ Ｐゴシック" charset="0"/>
                <a:cs typeface="ＭＳ Ｐゴシック" charset="0"/>
              </a:rPr>
              <a:t>you see mostly blue light; the other colours disappear</a:t>
            </a:r>
          </a:p>
          <a:p>
            <a:pPr marL="514350" indent="-514350" fontAlgn="base">
              <a:spcBef>
                <a:spcPct val="0"/>
              </a:spcBef>
              <a:spcAft>
                <a:spcPct val="0"/>
              </a:spcAft>
              <a:buAutoNum type="alphaUcParenR"/>
            </a:pPr>
            <a:r>
              <a:rPr lang="en-US" sz="2800" dirty="0" smtClean="0">
                <a:solidFill>
                  <a:prstClr val="black"/>
                </a:solidFill>
                <a:latin typeface="Calibri" charset="0"/>
                <a:ea typeface="ＭＳ Ｐゴシック" charset="0"/>
                <a:cs typeface="ＭＳ Ｐゴシック" charset="0"/>
              </a:rPr>
              <a:t>all of the colours turn red</a:t>
            </a:r>
          </a:p>
        </p:txBody>
      </p:sp>
      <p:sp>
        <p:nvSpPr>
          <p:cNvPr id="5" name="Slide Number Placeholder 4"/>
          <p:cNvSpPr>
            <a:spLocks noGrp="1"/>
          </p:cNvSpPr>
          <p:nvPr>
            <p:ph type="sldNum" sz="quarter" idx="12"/>
          </p:nvPr>
        </p:nvSpPr>
        <p:spPr/>
        <p:txBody>
          <a:bodyPr/>
          <a:lstStyle/>
          <a:p>
            <a:fld id="{BD22AEF0-C4C1-4CAB-89E0-FEFC02B05CA0}" type="slidenum">
              <a:rPr lang="en-CA" smtClean="0">
                <a:hlinkClick r:id="rId3" action="ppaction://hlinksldjump"/>
              </a:rPr>
              <a:pPr/>
              <a:t>16</a:t>
            </a:fld>
            <a:endParaRPr lang="en-CA" dirty="0">
              <a:hlinkClick r:id="rId3" action="ppaction://hlinksldjump"/>
            </a:endParaRPr>
          </a:p>
        </p:txBody>
      </p:sp>
      <p:sp>
        <p:nvSpPr>
          <p:cNvPr id="8" name="Rectangle 7"/>
          <p:cNvSpPr/>
          <p:nvPr/>
        </p:nvSpPr>
        <p:spPr>
          <a:xfrm>
            <a:off x="7646452" y="6057900"/>
            <a:ext cx="1040348" cy="369332"/>
          </a:xfrm>
          <a:prstGeom prst="rect">
            <a:avLst/>
          </a:prstGeom>
        </p:spPr>
        <p:txBody>
          <a:bodyPr wrap="none">
            <a:spAutoFit/>
          </a:bodyPr>
          <a:lstStyle/>
          <a:p>
            <a:pPr algn="r"/>
            <a:r>
              <a:rPr lang="en-CA" dirty="0" smtClean="0"/>
              <a:t>(Duncan)</a:t>
            </a:r>
            <a:endParaRPr lang="en-CA" dirty="0"/>
          </a:p>
        </p:txBody>
      </p:sp>
      <p:sp>
        <p:nvSpPr>
          <p:cNvPr id="6" name="TextBox 5">
            <a:hlinkClick r:id="rId4" action="ppaction://hlinksldjump"/>
          </p:cNvPr>
          <p:cNvSpPr txBox="1"/>
          <p:nvPr/>
        </p:nvSpPr>
        <p:spPr>
          <a:xfrm>
            <a:off x="342900" y="342900"/>
            <a:ext cx="1565813" cy="830997"/>
          </a:xfrm>
          <a:prstGeom prst="rect">
            <a:avLst/>
          </a:prstGeom>
          <a:solidFill>
            <a:schemeClr val="accent1">
              <a:lumMod val="75000"/>
            </a:schemeClr>
          </a:solidFill>
          <a:ln>
            <a:solidFill>
              <a:schemeClr val="accent1">
                <a:lumMod val="75000"/>
              </a:schemeClr>
            </a:solidFill>
          </a:ln>
        </p:spPr>
        <p:txBody>
          <a:bodyPr wrap="none" rtlCol="0">
            <a:spAutoFit/>
          </a:bodyPr>
          <a:lstStyle/>
          <a:p>
            <a:r>
              <a:rPr lang="en-US" sz="2400" dirty="0" smtClean="0">
                <a:solidFill>
                  <a:schemeClr val="bg1"/>
                </a:solidFill>
              </a:rPr>
              <a:t>real world </a:t>
            </a:r>
            <a:br>
              <a:rPr lang="en-US" sz="2400" dirty="0" smtClean="0">
                <a:solidFill>
                  <a:schemeClr val="bg1"/>
                </a:solidFill>
              </a:rPr>
            </a:br>
            <a:r>
              <a:rPr lang="en-US" sz="2400" dirty="0" smtClean="0">
                <a:solidFill>
                  <a:schemeClr val="bg1"/>
                </a:solidFill>
              </a:rPr>
              <a:t>application</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Exam 1_Q16_Fall_2007"/>
          <p:cNvPicPr>
            <a:picLocks noChangeAspect="1" noChangeArrowheads="1"/>
          </p:cNvPicPr>
          <p:nvPr/>
        </p:nvPicPr>
        <p:blipFill rotWithShape="1">
          <a:blip r:embed="rId3" cstate="print"/>
          <a:srcRect l="9249" t="2354" r="64828" b="51184"/>
          <a:stretch/>
        </p:blipFill>
        <p:spPr bwMode="auto">
          <a:xfrm>
            <a:off x="914400" y="3086100"/>
            <a:ext cx="1385400" cy="1688345"/>
          </a:xfrm>
          <a:prstGeom prst="rect">
            <a:avLst/>
          </a:prstGeom>
          <a:noFill/>
          <a:ln w="9525">
            <a:noFill/>
            <a:miter lim="800000"/>
            <a:headEnd/>
            <a:tailEnd/>
          </a:ln>
        </p:spPr>
      </p:pic>
      <p:pic>
        <p:nvPicPr>
          <p:cNvPr id="23" name="Picture 4" descr="Exam 1_Q16_Fall_2007"/>
          <p:cNvPicPr>
            <a:picLocks noChangeAspect="1" noChangeArrowheads="1"/>
          </p:cNvPicPr>
          <p:nvPr/>
        </p:nvPicPr>
        <p:blipFill rotWithShape="1">
          <a:blip r:embed="rId3" cstate="print"/>
          <a:srcRect l="43543" t="6291" r="30534" b="47247"/>
          <a:stretch/>
        </p:blipFill>
        <p:spPr bwMode="auto">
          <a:xfrm>
            <a:off x="3429000" y="3086100"/>
            <a:ext cx="1385400" cy="1688345"/>
          </a:xfrm>
          <a:prstGeom prst="rect">
            <a:avLst/>
          </a:prstGeom>
          <a:noFill/>
          <a:ln w="9525">
            <a:noFill/>
            <a:miter lim="800000"/>
            <a:headEnd/>
            <a:tailEnd/>
          </a:ln>
        </p:spPr>
      </p:pic>
      <p:pic>
        <p:nvPicPr>
          <p:cNvPr id="24" name="Picture 4" descr="Exam 1_Q16_Fall_2007"/>
          <p:cNvPicPr>
            <a:picLocks noChangeAspect="1" noChangeArrowheads="1"/>
          </p:cNvPicPr>
          <p:nvPr/>
        </p:nvPicPr>
        <p:blipFill rotWithShape="1">
          <a:blip r:embed="rId3" cstate="print"/>
          <a:srcRect l="74327" t="6688" r="-250" b="46850"/>
          <a:stretch/>
        </p:blipFill>
        <p:spPr bwMode="auto">
          <a:xfrm>
            <a:off x="6172200" y="3086100"/>
            <a:ext cx="1385400" cy="1688345"/>
          </a:xfrm>
          <a:prstGeom prst="rect">
            <a:avLst/>
          </a:prstGeom>
          <a:noFill/>
          <a:ln w="9525">
            <a:noFill/>
            <a:miter lim="800000"/>
            <a:headEnd/>
            <a:tailEnd/>
          </a:ln>
        </p:spPr>
      </p:pic>
      <p:pic>
        <p:nvPicPr>
          <p:cNvPr id="25" name="Picture 4" descr="Exam 1_Q16_Fall_2007"/>
          <p:cNvPicPr>
            <a:picLocks noChangeAspect="1" noChangeArrowheads="1"/>
          </p:cNvPicPr>
          <p:nvPr/>
        </p:nvPicPr>
        <p:blipFill rotWithShape="1">
          <a:blip r:embed="rId3" cstate="print"/>
          <a:srcRect l="5856" t="46796" r="64440" b="6742"/>
          <a:stretch/>
        </p:blipFill>
        <p:spPr bwMode="auto">
          <a:xfrm>
            <a:off x="1714500" y="5169655"/>
            <a:ext cx="1587437" cy="1688345"/>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Clicker question</a:t>
            </a:r>
            <a:endParaRPr lang="en-CA" dirty="0"/>
          </a:p>
        </p:txBody>
      </p:sp>
      <p:sp>
        <p:nvSpPr>
          <p:cNvPr id="3" name="Content Placeholder 2"/>
          <p:cNvSpPr>
            <a:spLocks noGrp="1"/>
          </p:cNvSpPr>
          <p:nvPr>
            <p:ph idx="1"/>
          </p:nvPr>
        </p:nvSpPr>
        <p:spPr>
          <a:xfrm>
            <a:off x="457200" y="1143000"/>
            <a:ext cx="6858000" cy="1714500"/>
          </a:xfrm>
        </p:spPr>
        <p:txBody>
          <a:bodyPr>
            <a:normAutofit/>
          </a:bodyPr>
          <a:lstStyle/>
          <a:p>
            <a:pPr marL="0" indent="0" fontAlgn="base">
              <a:spcBef>
                <a:spcPct val="0"/>
              </a:spcBef>
              <a:spcAft>
                <a:spcPct val="0"/>
              </a:spcAft>
              <a:buNone/>
            </a:pPr>
            <a:r>
              <a:rPr lang="en-US" sz="2800" dirty="0" smtClean="0"/>
              <a:t>If this is the phase of the Moon when it rises:</a:t>
            </a:r>
          </a:p>
          <a:p>
            <a:pPr marL="0" indent="0" fontAlgn="base">
              <a:spcBef>
                <a:spcPct val="0"/>
              </a:spcBef>
              <a:spcAft>
                <a:spcPct val="0"/>
              </a:spcAft>
              <a:buNone/>
            </a:pPr>
            <a:endParaRPr lang="en-US" sz="2800" dirty="0" smtClean="0"/>
          </a:p>
          <a:p>
            <a:pPr marL="0" indent="0" fontAlgn="base">
              <a:spcBef>
                <a:spcPct val="0"/>
              </a:spcBef>
              <a:spcAft>
                <a:spcPct val="0"/>
              </a:spcAft>
              <a:buNone/>
            </a:pPr>
            <a:r>
              <a:rPr lang="en-US" sz="2800" dirty="0" smtClean="0"/>
              <a:t>what is the phase of the Moon 12 hours later? </a:t>
            </a:r>
          </a:p>
        </p:txBody>
      </p:sp>
      <p:sp>
        <p:nvSpPr>
          <p:cNvPr id="5" name="Slide Number Placeholder 4"/>
          <p:cNvSpPr>
            <a:spLocks noGrp="1"/>
          </p:cNvSpPr>
          <p:nvPr>
            <p:ph type="sldNum" sz="quarter" idx="12"/>
          </p:nvPr>
        </p:nvSpPr>
        <p:spPr/>
        <p:txBody>
          <a:bodyPr/>
          <a:lstStyle/>
          <a:p>
            <a:fld id="{BD22AEF0-C4C1-4CAB-89E0-FEFC02B05CA0}" type="slidenum">
              <a:rPr lang="en-CA" smtClean="0">
                <a:hlinkClick r:id="rId4" action="ppaction://hlinksldjump"/>
              </a:rPr>
              <a:pPr/>
              <a:t>17</a:t>
            </a:fld>
            <a:endParaRPr lang="en-CA" dirty="0">
              <a:hlinkClick r:id="rId4" action="ppaction://hlinksldjump"/>
            </a:endParaRPr>
          </a:p>
        </p:txBody>
      </p:sp>
      <p:sp>
        <p:nvSpPr>
          <p:cNvPr id="8" name="Rectangle 7"/>
          <p:cNvSpPr/>
          <p:nvPr/>
        </p:nvSpPr>
        <p:spPr>
          <a:xfrm>
            <a:off x="7664212" y="6057900"/>
            <a:ext cx="1022588" cy="369332"/>
          </a:xfrm>
          <a:prstGeom prst="rect">
            <a:avLst/>
          </a:prstGeom>
        </p:spPr>
        <p:txBody>
          <a:bodyPr wrap="none">
            <a:spAutoFit/>
          </a:bodyPr>
          <a:lstStyle/>
          <a:p>
            <a:pPr algn="r"/>
            <a:r>
              <a:rPr lang="en-CA" dirty="0" smtClean="0"/>
              <a:t>(Prather)</a:t>
            </a:r>
            <a:endParaRPr lang="en-CA" dirty="0"/>
          </a:p>
        </p:txBody>
      </p:sp>
      <p:sp>
        <p:nvSpPr>
          <p:cNvPr id="7" name="Rectangle 6"/>
          <p:cNvSpPr/>
          <p:nvPr/>
        </p:nvSpPr>
        <p:spPr>
          <a:xfrm>
            <a:off x="685800" y="3086100"/>
            <a:ext cx="457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A</a:t>
            </a:r>
            <a:endParaRPr lang="en-CA" dirty="0"/>
          </a:p>
        </p:txBody>
      </p:sp>
      <p:sp>
        <p:nvSpPr>
          <p:cNvPr id="9" name="Rectangle 8"/>
          <p:cNvSpPr/>
          <p:nvPr/>
        </p:nvSpPr>
        <p:spPr>
          <a:xfrm>
            <a:off x="3200400" y="3086100"/>
            <a:ext cx="457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B</a:t>
            </a:r>
            <a:endParaRPr lang="en-CA" dirty="0"/>
          </a:p>
        </p:txBody>
      </p:sp>
      <p:sp>
        <p:nvSpPr>
          <p:cNvPr id="11" name="Rectangle 10"/>
          <p:cNvSpPr/>
          <p:nvPr/>
        </p:nvSpPr>
        <p:spPr>
          <a:xfrm>
            <a:off x="1485900" y="5172360"/>
            <a:ext cx="457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D</a:t>
            </a:r>
            <a:endParaRPr lang="en-CA" dirty="0"/>
          </a:p>
        </p:txBody>
      </p:sp>
      <p:sp>
        <p:nvSpPr>
          <p:cNvPr id="10" name="Rectangle 9"/>
          <p:cNvSpPr/>
          <p:nvPr/>
        </p:nvSpPr>
        <p:spPr>
          <a:xfrm>
            <a:off x="5943600" y="3086100"/>
            <a:ext cx="457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C</a:t>
            </a:r>
            <a:endParaRPr lang="en-CA" dirty="0"/>
          </a:p>
        </p:txBody>
      </p:sp>
      <p:pic>
        <p:nvPicPr>
          <p:cNvPr id="17" name="Picture 4" descr="Exam 1_Q16_Fall_2007"/>
          <p:cNvPicPr>
            <a:picLocks noChangeAspect="1" noChangeArrowheads="1"/>
          </p:cNvPicPr>
          <p:nvPr/>
        </p:nvPicPr>
        <p:blipFill>
          <a:blip r:embed="rId3" cstate="print"/>
          <a:srcRect l="40637" t="3145" r="31559" b="49673"/>
          <a:stretch>
            <a:fillRect/>
          </a:stretch>
        </p:blipFill>
        <p:spPr bwMode="auto">
          <a:xfrm>
            <a:off x="7086600" y="800100"/>
            <a:ext cx="1097280" cy="1266091"/>
          </a:xfrm>
          <a:prstGeom prst="rect">
            <a:avLst/>
          </a:prstGeom>
          <a:noFill/>
          <a:ln w="9525">
            <a:noFill/>
            <a:miter lim="800000"/>
            <a:headEnd/>
            <a:tailEnd/>
          </a:ln>
        </p:spPr>
      </p:pic>
      <p:pic>
        <p:nvPicPr>
          <p:cNvPr id="26" name="Picture 4" descr="Exam 1_Q16_Fall_2007"/>
          <p:cNvPicPr>
            <a:picLocks noChangeAspect="1" noChangeArrowheads="1"/>
          </p:cNvPicPr>
          <p:nvPr/>
        </p:nvPicPr>
        <p:blipFill rotWithShape="1">
          <a:blip r:embed="rId3" cstate="print"/>
          <a:srcRect l="43543" t="6291" r="30534" b="47247"/>
          <a:stretch/>
        </p:blipFill>
        <p:spPr bwMode="auto">
          <a:xfrm rot="10800000">
            <a:off x="4457700" y="5167250"/>
            <a:ext cx="1385400" cy="1688345"/>
          </a:xfrm>
          <a:prstGeom prst="rect">
            <a:avLst/>
          </a:prstGeom>
          <a:noFill/>
          <a:ln w="9525">
            <a:noFill/>
            <a:miter lim="800000"/>
            <a:headEnd/>
            <a:tailEnd/>
          </a:ln>
        </p:spPr>
      </p:pic>
      <p:sp>
        <p:nvSpPr>
          <p:cNvPr id="12" name="Rectangle 11"/>
          <p:cNvSpPr/>
          <p:nvPr/>
        </p:nvSpPr>
        <p:spPr>
          <a:xfrm>
            <a:off x="4229100" y="5172360"/>
            <a:ext cx="457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2800" dirty="0" smtClean="0"/>
              <a:t>E</a:t>
            </a:r>
            <a:endParaRPr lang="en-CA" dirty="0"/>
          </a:p>
        </p:txBody>
      </p:sp>
      <p:sp>
        <p:nvSpPr>
          <p:cNvPr id="18" name="TextBox 17">
            <a:hlinkClick r:id="rId5" action="ppaction://hlinksldjump"/>
          </p:cNvPr>
          <p:cNvSpPr txBox="1"/>
          <p:nvPr/>
        </p:nvSpPr>
        <p:spPr>
          <a:xfrm>
            <a:off x="342900" y="342900"/>
            <a:ext cx="2012987" cy="830997"/>
          </a:xfrm>
          <a:prstGeom prst="rect">
            <a:avLst/>
          </a:prstGeom>
          <a:solidFill>
            <a:schemeClr val="accent1">
              <a:lumMod val="75000"/>
            </a:schemeClr>
          </a:solidFill>
          <a:ln>
            <a:solidFill>
              <a:schemeClr val="accent1">
                <a:lumMod val="75000"/>
              </a:schemeClr>
            </a:solidFill>
          </a:ln>
        </p:spPr>
        <p:txBody>
          <a:bodyPr wrap="none" rtlCol="0">
            <a:spAutoFit/>
          </a:bodyPr>
          <a:lstStyle/>
          <a:p>
            <a:r>
              <a:rPr lang="en-US" sz="2400" dirty="0" smtClean="0">
                <a:solidFill>
                  <a:schemeClr val="bg1"/>
                </a:solidFill>
              </a:rPr>
              <a:t>probe</a:t>
            </a:r>
            <a:br>
              <a:rPr lang="en-US" sz="2400" dirty="0" smtClean="0">
                <a:solidFill>
                  <a:schemeClr val="bg1"/>
                </a:solidFill>
              </a:rPr>
            </a:br>
            <a:r>
              <a:rPr lang="en-US" sz="2400" dirty="0" smtClean="0">
                <a:solidFill>
                  <a:schemeClr val="bg1"/>
                </a:solidFill>
              </a:rPr>
              <a:t>misconception</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Clicker question</a:t>
            </a:r>
            <a:endParaRPr lang="en-CA" dirty="0"/>
          </a:p>
        </p:txBody>
      </p:sp>
      <p:sp>
        <p:nvSpPr>
          <p:cNvPr id="3" name="Content Placeholder 2"/>
          <p:cNvSpPr>
            <a:spLocks noGrp="1"/>
          </p:cNvSpPr>
          <p:nvPr>
            <p:ph idx="1"/>
          </p:nvPr>
        </p:nvSpPr>
        <p:spPr>
          <a:xfrm>
            <a:off x="457200" y="1143000"/>
            <a:ext cx="8229600" cy="5029200"/>
          </a:xfrm>
        </p:spPr>
        <p:txBody>
          <a:bodyPr>
            <a:normAutofit/>
          </a:bodyPr>
          <a:lstStyle/>
          <a:p>
            <a:pPr marL="0" indent="0" fontAlgn="base">
              <a:spcBef>
                <a:spcPct val="0"/>
              </a:spcBef>
              <a:spcAft>
                <a:spcPct val="0"/>
              </a:spcAft>
              <a:buNone/>
            </a:pPr>
            <a:r>
              <a:rPr lang="en-US" sz="2800" dirty="0" smtClean="0">
                <a:solidFill>
                  <a:prstClr val="black"/>
                </a:solidFill>
                <a:latin typeface="Calibri" charset="0"/>
                <a:ea typeface="ＭＳ Ｐゴシック" charset="0"/>
                <a:cs typeface="ＭＳ Ｐゴシック" charset="0"/>
              </a:rPr>
              <a:t>Susan throws a ball straight up into the air. It goes up and then falls back into her hand 2 seconds later.</a:t>
            </a:r>
          </a:p>
          <a:p>
            <a:pPr marL="0" indent="0" fontAlgn="base">
              <a:spcBef>
                <a:spcPct val="0"/>
              </a:spcBef>
              <a:spcAft>
                <a:spcPct val="0"/>
              </a:spcAft>
              <a:buNone/>
            </a:pPr>
            <a:endParaRPr lang="en-US" sz="2800" dirty="0" smtClean="0">
              <a:solidFill>
                <a:prstClr val="black"/>
              </a:solidFill>
              <a:latin typeface="Calibri" charset="0"/>
              <a:ea typeface="ＭＳ Ｐゴシック" charset="0"/>
              <a:cs typeface="ＭＳ Ｐゴシック" charset="0"/>
            </a:endParaRPr>
          </a:p>
          <a:p>
            <a:pPr marL="0" indent="0" fontAlgn="base">
              <a:spcBef>
                <a:spcPct val="0"/>
              </a:spcBef>
              <a:spcAft>
                <a:spcPct val="0"/>
              </a:spcAft>
              <a:buNone/>
            </a:pPr>
            <a:r>
              <a:rPr lang="en-US" sz="2800" dirty="0" smtClean="0">
                <a:solidFill>
                  <a:prstClr val="black"/>
                </a:solidFill>
                <a:latin typeface="Calibri" charset="0"/>
                <a:ea typeface="ＭＳ Ｐゴシック" charset="0"/>
                <a:cs typeface="ＭＳ Ｐゴシック" charset="0"/>
              </a:rPr>
              <a:t>Draw a graph showing the velocity of the ball from the moment it leaves her hand until she catches it again.</a:t>
            </a:r>
          </a:p>
          <a:p>
            <a:pPr marL="0" indent="0" fontAlgn="base">
              <a:spcBef>
                <a:spcPct val="0"/>
              </a:spcBef>
              <a:spcAft>
                <a:spcPct val="0"/>
              </a:spcAft>
              <a:buNone/>
            </a:pPr>
            <a:endParaRPr lang="en-US" sz="2800" dirty="0" smtClean="0">
              <a:solidFill>
                <a:prstClr val="black"/>
              </a:solidFill>
              <a:latin typeface="Calibri" charset="0"/>
              <a:ea typeface="ＭＳ Ｐゴシック" charset="0"/>
              <a:cs typeface="ＭＳ Ｐゴシック" charset="0"/>
            </a:endParaRPr>
          </a:p>
        </p:txBody>
      </p:sp>
      <p:sp>
        <p:nvSpPr>
          <p:cNvPr id="5" name="Slide Number Placeholder 4"/>
          <p:cNvSpPr>
            <a:spLocks noGrp="1"/>
          </p:cNvSpPr>
          <p:nvPr>
            <p:ph type="sldNum" sz="quarter" idx="12"/>
          </p:nvPr>
        </p:nvSpPr>
        <p:spPr/>
        <p:txBody>
          <a:bodyPr/>
          <a:lstStyle/>
          <a:p>
            <a:fld id="{BD22AEF0-C4C1-4CAB-89E0-FEFC02B05CA0}" type="slidenum">
              <a:rPr lang="en-CA" smtClean="0"/>
              <a:pPr/>
              <a:t>18</a:t>
            </a:fld>
            <a:endParaRPr lang="en-CA" dirty="0"/>
          </a:p>
        </p:txBody>
      </p:sp>
      <p:cxnSp>
        <p:nvCxnSpPr>
          <p:cNvPr id="13" name="Straight Arrow Connector 12"/>
          <p:cNvCxnSpPr/>
          <p:nvPr/>
        </p:nvCxnSpPr>
        <p:spPr>
          <a:xfrm>
            <a:off x="3129262" y="5029200"/>
            <a:ext cx="3086100" cy="0"/>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215362" y="4803497"/>
            <a:ext cx="756938" cy="461665"/>
          </a:xfrm>
          <a:prstGeom prst="rect">
            <a:avLst/>
          </a:prstGeom>
        </p:spPr>
        <p:txBody>
          <a:bodyPr wrap="none">
            <a:spAutoFit/>
          </a:bodyPr>
          <a:lstStyle/>
          <a:p>
            <a:r>
              <a:rPr lang="en-US" sz="2400" dirty="0" smtClean="0">
                <a:solidFill>
                  <a:prstClr val="black"/>
                </a:solidFill>
                <a:latin typeface="Calibri" charset="0"/>
              </a:rPr>
              <a:t>time</a:t>
            </a:r>
            <a:endParaRPr lang="en-CA" sz="2400" dirty="0"/>
          </a:p>
        </p:txBody>
      </p:sp>
      <p:cxnSp>
        <p:nvCxnSpPr>
          <p:cNvPr id="17" name="Straight Arrow Connector 16"/>
          <p:cNvCxnSpPr/>
          <p:nvPr/>
        </p:nvCxnSpPr>
        <p:spPr>
          <a:xfrm rot="16200000">
            <a:off x="2214861" y="5029200"/>
            <a:ext cx="2743200" cy="0"/>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400300" y="3771900"/>
            <a:ext cx="1149867" cy="461665"/>
          </a:xfrm>
          <a:prstGeom prst="rect">
            <a:avLst/>
          </a:prstGeom>
        </p:spPr>
        <p:txBody>
          <a:bodyPr wrap="none">
            <a:spAutoFit/>
          </a:bodyPr>
          <a:lstStyle/>
          <a:p>
            <a:pPr algn="r"/>
            <a:r>
              <a:rPr lang="en-US" sz="2400" dirty="0" smtClean="0">
                <a:solidFill>
                  <a:prstClr val="black"/>
                </a:solidFill>
                <a:latin typeface="Calibri" charset="0"/>
              </a:rPr>
              <a:t>velocity</a:t>
            </a:r>
            <a:endParaRPr lang="en-CA" sz="2400" dirty="0"/>
          </a:p>
        </p:txBody>
      </p:sp>
      <p:cxnSp>
        <p:nvCxnSpPr>
          <p:cNvPr id="19" name="Straight Connector 18"/>
          <p:cNvCxnSpPr/>
          <p:nvPr/>
        </p:nvCxnSpPr>
        <p:spPr>
          <a:xfrm>
            <a:off x="5478883" y="5033009"/>
            <a:ext cx="0" cy="18288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072362" y="5120639"/>
            <a:ext cx="813043" cy="461665"/>
          </a:xfrm>
          <a:prstGeom prst="rect">
            <a:avLst/>
          </a:prstGeom>
        </p:spPr>
        <p:txBody>
          <a:bodyPr wrap="none">
            <a:spAutoFit/>
          </a:bodyPr>
          <a:lstStyle/>
          <a:p>
            <a:r>
              <a:rPr lang="en-US" sz="2400" dirty="0" smtClean="0">
                <a:solidFill>
                  <a:prstClr val="black"/>
                </a:solidFill>
                <a:latin typeface="Calibri" charset="0"/>
              </a:rPr>
              <a:t>2 sec</a:t>
            </a:r>
            <a:endParaRPr lang="en-CA" sz="2400" dirty="0"/>
          </a:p>
        </p:txBody>
      </p:sp>
      <p:sp>
        <p:nvSpPr>
          <p:cNvPr id="21" name="Rectangle 20"/>
          <p:cNvSpPr/>
          <p:nvPr/>
        </p:nvSpPr>
        <p:spPr>
          <a:xfrm>
            <a:off x="3170641" y="5120639"/>
            <a:ext cx="340158" cy="461665"/>
          </a:xfrm>
          <a:prstGeom prst="rect">
            <a:avLst/>
          </a:prstGeom>
        </p:spPr>
        <p:txBody>
          <a:bodyPr wrap="none">
            <a:spAutoFit/>
          </a:bodyPr>
          <a:lstStyle/>
          <a:p>
            <a:r>
              <a:rPr lang="en-US" sz="2400" dirty="0" smtClean="0">
                <a:solidFill>
                  <a:prstClr val="black"/>
                </a:solidFill>
                <a:latin typeface="Calibri" charset="0"/>
              </a:rPr>
              <a:t>0</a:t>
            </a:r>
            <a:endParaRPr lang="en-CA" sz="2400" dirty="0"/>
          </a:p>
        </p:txBody>
      </p:sp>
      <p:sp>
        <p:nvSpPr>
          <p:cNvPr id="12" name="TextBox 11">
            <a:hlinkClick r:id="rId3" action="ppaction://hlinksldjump"/>
          </p:cNvPr>
          <p:cNvSpPr txBox="1"/>
          <p:nvPr/>
        </p:nvSpPr>
        <p:spPr>
          <a:xfrm>
            <a:off x="342900" y="342900"/>
            <a:ext cx="1730282" cy="461665"/>
          </a:xfrm>
          <a:prstGeom prst="rect">
            <a:avLst/>
          </a:prstGeom>
          <a:solidFill>
            <a:schemeClr val="accent1">
              <a:lumMod val="75000"/>
            </a:schemeClr>
          </a:solidFill>
          <a:ln>
            <a:solidFill>
              <a:schemeClr val="accent1">
                <a:lumMod val="75000"/>
              </a:schemeClr>
            </a:solidFill>
          </a:ln>
        </p:spPr>
        <p:txBody>
          <a:bodyPr wrap="none" rtlCol="0">
            <a:spAutoFit/>
          </a:bodyPr>
          <a:lstStyle/>
          <a:p>
            <a:r>
              <a:rPr lang="en-US" sz="2400" dirty="0" smtClean="0">
                <a:solidFill>
                  <a:schemeClr val="bg1"/>
                </a:solidFill>
              </a:rPr>
              <a:t>exercise skill</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2AEF0-C4C1-4CAB-89E0-FEFC02B05CA0}" type="slidenum">
              <a:rPr lang="en-CA" smtClean="0">
                <a:hlinkClick r:id="rId3" action="ppaction://hlinksldjump"/>
              </a:rPr>
              <a:pPr/>
              <a:t>19</a:t>
            </a:fld>
            <a:endParaRPr lang="en-CA" dirty="0"/>
          </a:p>
        </p:txBody>
      </p:sp>
      <p:cxnSp>
        <p:nvCxnSpPr>
          <p:cNvPr id="7" name="Straight Arrow Connector 6"/>
          <p:cNvCxnSpPr/>
          <p:nvPr/>
        </p:nvCxnSpPr>
        <p:spPr>
          <a:xfrm>
            <a:off x="843262" y="2057399"/>
            <a:ext cx="3086100" cy="0"/>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29362" y="1831696"/>
            <a:ext cx="756938" cy="461665"/>
          </a:xfrm>
          <a:prstGeom prst="rect">
            <a:avLst/>
          </a:prstGeom>
        </p:spPr>
        <p:txBody>
          <a:bodyPr wrap="none">
            <a:spAutoFit/>
          </a:bodyPr>
          <a:lstStyle/>
          <a:p>
            <a:r>
              <a:rPr lang="en-US" sz="2400" dirty="0" smtClean="0">
                <a:solidFill>
                  <a:prstClr val="black"/>
                </a:solidFill>
                <a:latin typeface="Calibri" charset="0"/>
              </a:rPr>
              <a:t>time</a:t>
            </a:r>
            <a:endParaRPr lang="en-CA" sz="2400" dirty="0"/>
          </a:p>
        </p:txBody>
      </p:sp>
      <p:cxnSp>
        <p:nvCxnSpPr>
          <p:cNvPr id="10" name="Straight Arrow Connector 9"/>
          <p:cNvCxnSpPr/>
          <p:nvPr/>
        </p:nvCxnSpPr>
        <p:spPr>
          <a:xfrm rot="16200000">
            <a:off x="-71139" y="2057399"/>
            <a:ext cx="2743200" cy="0"/>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4300" y="800099"/>
            <a:ext cx="1149867" cy="461665"/>
          </a:xfrm>
          <a:prstGeom prst="rect">
            <a:avLst/>
          </a:prstGeom>
        </p:spPr>
        <p:txBody>
          <a:bodyPr wrap="none">
            <a:spAutoFit/>
          </a:bodyPr>
          <a:lstStyle/>
          <a:p>
            <a:pPr algn="r"/>
            <a:r>
              <a:rPr lang="en-US" sz="2400" dirty="0" smtClean="0">
                <a:solidFill>
                  <a:prstClr val="black"/>
                </a:solidFill>
                <a:latin typeface="Calibri" charset="0"/>
              </a:rPr>
              <a:t>velocity</a:t>
            </a:r>
            <a:endParaRPr lang="en-CA" sz="2400" dirty="0"/>
          </a:p>
        </p:txBody>
      </p:sp>
      <p:cxnSp>
        <p:nvCxnSpPr>
          <p:cNvPr id="14" name="Straight Connector 13"/>
          <p:cNvCxnSpPr/>
          <p:nvPr/>
        </p:nvCxnSpPr>
        <p:spPr>
          <a:xfrm>
            <a:off x="3192883" y="2061208"/>
            <a:ext cx="0" cy="18288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786362" y="2148838"/>
            <a:ext cx="813043" cy="461665"/>
          </a:xfrm>
          <a:prstGeom prst="rect">
            <a:avLst/>
          </a:prstGeom>
        </p:spPr>
        <p:txBody>
          <a:bodyPr wrap="none">
            <a:spAutoFit/>
          </a:bodyPr>
          <a:lstStyle/>
          <a:p>
            <a:r>
              <a:rPr lang="en-US" sz="2400" dirty="0" smtClean="0">
                <a:solidFill>
                  <a:prstClr val="black"/>
                </a:solidFill>
                <a:latin typeface="Calibri" charset="0"/>
              </a:rPr>
              <a:t>2 sec</a:t>
            </a:r>
            <a:endParaRPr lang="en-CA" sz="2400" dirty="0"/>
          </a:p>
        </p:txBody>
      </p:sp>
      <p:sp>
        <p:nvSpPr>
          <p:cNvPr id="16" name="Rectangle 15"/>
          <p:cNvSpPr/>
          <p:nvPr/>
        </p:nvSpPr>
        <p:spPr>
          <a:xfrm>
            <a:off x="884641" y="2148838"/>
            <a:ext cx="340158" cy="461665"/>
          </a:xfrm>
          <a:prstGeom prst="rect">
            <a:avLst/>
          </a:prstGeom>
        </p:spPr>
        <p:txBody>
          <a:bodyPr wrap="none">
            <a:spAutoFit/>
          </a:bodyPr>
          <a:lstStyle/>
          <a:p>
            <a:r>
              <a:rPr lang="en-US" sz="2400" dirty="0" smtClean="0">
                <a:solidFill>
                  <a:prstClr val="black"/>
                </a:solidFill>
                <a:latin typeface="Calibri" charset="0"/>
              </a:rPr>
              <a:t>0</a:t>
            </a:r>
            <a:endParaRPr lang="en-CA" sz="2400" dirty="0"/>
          </a:p>
        </p:txBody>
      </p:sp>
      <p:sp>
        <p:nvSpPr>
          <p:cNvPr id="32" name="Rectangle 31"/>
          <p:cNvSpPr/>
          <p:nvPr/>
        </p:nvSpPr>
        <p:spPr>
          <a:xfrm>
            <a:off x="800100" y="1349513"/>
            <a:ext cx="481222" cy="707886"/>
          </a:xfrm>
          <a:prstGeom prst="rect">
            <a:avLst/>
          </a:prstGeom>
        </p:spPr>
        <p:txBody>
          <a:bodyPr wrap="none">
            <a:spAutoFit/>
          </a:bodyPr>
          <a:lstStyle/>
          <a:p>
            <a:r>
              <a:rPr lang="en-US" sz="4000" dirty="0" smtClean="0">
                <a:solidFill>
                  <a:prstClr val="black"/>
                </a:solidFill>
                <a:latin typeface="Calibri" charset="0"/>
              </a:rPr>
              <a:t>A</a:t>
            </a:r>
            <a:endParaRPr lang="en-CA" sz="4000" dirty="0"/>
          </a:p>
        </p:txBody>
      </p:sp>
      <p:cxnSp>
        <p:nvCxnSpPr>
          <p:cNvPr id="33" name="Straight Arrow Connector 32"/>
          <p:cNvCxnSpPr/>
          <p:nvPr/>
        </p:nvCxnSpPr>
        <p:spPr>
          <a:xfrm>
            <a:off x="5186662" y="2057399"/>
            <a:ext cx="3086100" cy="0"/>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272762" y="1831696"/>
            <a:ext cx="756938" cy="461665"/>
          </a:xfrm>
          <a:prstGeom prst="rect">
            <a:avLst/>
          </a:prstGeom>
        </p:spPr>
        <p:txBody>
          <a:bodyPr wrap="none">
            <a:spAutoFit/>
          </a:bodyPr>
          <a:lstStyle/>
          <a:p>
            <a:r>
              <a:rPr lang="en-US" sz="2400" dirty="0" smtClean="0">
                <a:solidFill>
                  <a:prstClr val="black"/>
                </a:solidFill>
                <a:latin typeface="Calibri" charset="0"/>
              </a:rPr>
              <a:t>time</a:t>
            </a:r>
            <a:endParaRPr lang="en-CA" sz="2400" dirty="0"/>
          </a:p>
        </p:txBody>
      </p:sp>
      <p:cxnSp>
        <p:nvCxnSpPr>
          <p:cNvPr id="35" name="Straight Arrow Connector 34"/>
          <p:cNvCxnSpPr/>
          <p:nvPr/>
        </p:nvCxnSpPr>
        <p:spPr>
          <a:xfrm rot="16200000">
            <a:off x="4272261" y="2057399"/>
            <a:ext cx="2743200" cy="0"/>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457700" y="800099"/>
            <a:ext cx="1149867" cy="461665"/>
          </a:xfrm>
          <a:prstGeom prst="rect">
            <a:avLst/>
          </a:prstGeom>
        </p:spPr>
        <p:txBody>
          <a:bodyPr wrap="none">
            <a:spAutoFit/>
          </a:bodyPr>
          <a:lstStyle/>
          <a:p>
            <a:pPr algn="r"/>
            <a:r>
              <a:rPr lang="en-US" sz="2400" dirty="0" smtClean="0">
                <a:solidFill>
                  <a:prstClr val="black"/>
                </a:solidFill>
                <a:latin typeface="Calibri" charset="0"/>
              </a:rPr>
              <a:t>velocity</a:t>
            </a:r>
            <a:endParaRPr lang="en-CA" sz="2400" dirty="0"/>
          </a:p>
        </p:txBody>
      </p:sp>
      <p:cxnSp>
        <p:nvCxnSpPr>
          <p:cNvPr id="37" name="Straight Connector 36"/>
          <p:cNvCxnSpPr/>
          <p:nvPr/>
        </p:nvCxnSpPr>
        <p:spPr>
          <a:xfrm>
            <a:off x="7536283" y="2061208"/>
            <a:ext cx="0" cy="18288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129762" y="2148838"/>
            <a:ext cx="813043" cy="461665"/>
          </a:xfrm>
          <a:prstGeom prst="rect">
            <a:avLst/>
          </a:prstGeom>
        </p:spPr>
        <p:txBody>
          <a:bodyPr wrap="none">
            <a:spAutoFit/>
          </a:bodyPr>
          <a:lstStyle/>
          <a:p>
            <a:r>
              <a:rPr lang="en-US" sz="2400" dirty="0" smtClean="0">
                <a:solidFill>
                  <a:prstClr val="black"/>
                </a:solidFill>
                <a:latin typeface="Calibri" charset="0"/>
              </a:rPr>
              <a:t>2 sec</a:t>
            </a:r>
            <a:endParaRPr lang="en-CA" sz="2400" dirty="0"/>
          </a:p>
        </p:txBody>
      </p:sp>
      <p:sp>
        <p:nvSpPr>
          <p:cNvPr id="39" name="Rectangle 38"/>
          <p:cNvSpPr/>
          <p:nvPr/>
        </p:nvSpPr>
        <p:spPr>
          <a:xfrm>
            <a:off x="5228041" y="2148838"/>
            <a:ext cx="340158" cy="461665"/>
          </a:xfrm>
          <a:prstGeom prst="rect">
            <a:avLst/>
          </a:prstGeom>
        </p:spPr>
        <p:txBody>
          <a:bodyPr wrap="none">
            <a:spAutoFit/>
          </a:bodyPr>
          <a:lstStyle/>
          <a:p>
            <a:r>
              <a:rPr lang="en-US" sz="2400" dirty="0" smtClean="0">
                <a:solidFill>
                  <a:prstClr val="black"/>
                </a:solidFill>
                <a:latin typeface="Calibri" charset="0"/>
              </a:rPr>
              <a:t>0</a:t>
            </a:r>
            <a:endParaRPr lang="en-CA" sz="2400" dirty="0"/>
          </a:p>
        </p:txBody>
      </p:sp>
      <p:sp>
        <p:nvSpPr>
          <p:cNvPr id="40" name="Rectangle 39"/>
          <p:cNvSpPr/>
          <p:nvPr/>
        </p:nvSpPr>
        <p:spPr>
          <a:xfrm>
            <a:off x="5143500" y="1349513"/>
            <a:ext cx="481222" cy="707886"/>
          </a:xfrm>
          <a:prstGeom prst="rect">
            <a:avLst/>
          </a:prstGeom>
        </p:spPr>
        <p:txBody>
          <a:bodyPr wrap="none">
            <a:spAutoFit/>
          </a:bodyPr>
          <a:lstStyle/>
          <a:p>
            <a:r>
              <a:rPr lang="en-US" sz="4000" dirty="0" smtClean="0">
                <a:solidFill>
                  <a:prstClr val="black"/>
                </a:solidFill>
                <a:latin typeface="Calibri" charset="0"/>
              </a:rPr>
              <a:t>B</a:t>
            </a:r>
            <a:endParaRPr lang="en-CA" sz="4000" dirty="0"/>
          </a:p>
        </p:txBody>
      </p:sp>
      <p:cxnSp>
        <p:nvCxnSpPr>
          <p:cNvPr id="41" name="Straight Arrow Connector 40"/>
          <p:cNvCxnSpPr/>
          <p:nvPr/>
        </p:nvCxnSpPr>
        <p:spPr>
          <a:xfrm>
            <a:off x="843262" y="5029200"/>
            <a:ext cx="3086100" cy="0"/>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929362" y="4803497"/>
            <a:ext cx="756938" cy="461665"/>
          </a:xfrm>
          <a:prstGeom prst="rect">
            <a:avLst/>
          </a:prstGeom>
        </p:spPr>
        <p:txBody>
          <a:bodyPr wrap="none">
            <a:spAutoFit/>
          </a:bodyPr>
          <a:lstStyle/>
          <a:p>
            <a:r>
              <a:rPr lang="en-US" sz="2400" dirty="0" smtClean="0">
                <a:solidFill>
                  <a:prstClr val="black"/>
                </a:solidFill>
                <a:latin typeface="Calibri" charset="0"/>
              </a:rPr>
              <a:t>time</a:t>
            </a:r>
            <a:endParaRPr lang="en-CA" sz="2400" dirty="0"/>
          </a:p>
        </p:txBody>
      </p:sp>
      <p:cxnSp>
        <p:nvCxnSpPr>
          <p:cNvPr id="43" name="Straight Arrow Connector 42"/>
          <p:cNvCxnSpPr/>
          <p:nvPr/>
        </p:nvCxnSpPr>
        <p:spPr>
          <a:xfrm rot="16200000">
            <a:off x="-71139" y="5029200"/>
            <a:ext cx="2743200" cy="0"/>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14300" y="3771900"/>
            <a:ext cx="1149867" cy="461665"/>
          </a:xfrm>
          <a:prstGeom prst="rect">
            <a:avLst/>
          </a:prstGeom>
        </p:spPr>
        <p:txBody>
          <a:bodyPr wrap="none">
            <a:spAutoFit/>
          </a:bodyPr>
          <a:lstStyle/>
          <a:p>
            <a:pPr algn="r"/>
            <a:r>
              <a:rPr lang="en-US" sz="2400" dirty="0" smtClean="0">
                <a:solidFill>
                  <a:prstClr val="black"/>
                </a:solidFill>
                <a:latin typeface="Calibri" charset="0"/>
              </a:rPr>
              <a:t>velocity</a:t>
            </a:r>
            <a:endParaRPr lang="en-CA" sz="2400" dirty="0"/>
          </a:p>
        </p:txBody>
      </p:sp>
      <p:cxnSp>
        <p:nvCxnSpPr>
          <p:cNvPr id="45" name="Straight Connector 44"/>
          <p:cNvCxnSpPr/>
          <p:nvPr/>
        </p:nvCxnSpPr>
        <p:spPr>
          <a:xfrm>
            <a:off x="3192883" y="5033009"/>
            <a:ext cx="0" cy="18288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786362" y="5120639"/>
            <a:ext cx="813043" cy="461665"/>
          </a:xfrm>
          <a:prstGeom prst="rect">
            <a:avLst/>
          </a:prstGeom>
        </p:spPr>
        <p:txBody>
          <a:bodyPr wrap="none">
            <a:spAutoFit/>
          </a:bodyPr>
          <a:lstStyle/>
          <a:p>
            <a:r>
              <a:rPr lang="en-US" sz="2400" dirty="0" smtClean="0">
                <a:solidFill>
                  <a:prstClr val="black"/>
                </a:solidFill>
                <a:latin typeface="Calibri" charset="0"/>
              </a:rPr>
              <a:t>2 sec</a:t>
            </a:r>
            <a:endParaRPr lang="en-CA" sz="2400" dirty="0"/>
          </a:p>
        </p:txBody>
      </p:sp>
      <p:sp>
        <p:nvSpPr>
          <p:cNvPr id="47" name="Rectangle 46"/>
          <p:cNvSpPr/>
          <p:nvPr/>
        </p:nvSpPr>
        <p:spPr>
          <a:xfrm>
            <a:off x="884641" y="5120639"/>
            <a:ext cx="340158" cy="461665"/>
          </a:xfrm>
          <a:prstGeom prst="rect">
            <a:avLst/>
          </a:prstGeom>
        </p:spPr>
        <p:txBody>
          <a:bodyPr wrap="none">
            <a:spAutoFit/>
          </a:bodyPr>
          <a:lstStyle/>
          <a:p>
            <a:r>
              <a:rPr lang="en-US" sz="2400" dirty="0" smtClean="0">
                <a:solidFill>
                  <a:prstClr val="black"/>
                </a:solidFill>
                <a:latin typeface="Calibri" charset="0"/>
              </a:rPr>
              <a:t>0</a:t>
            </a:r>
            <a:endParaRPr lang="en-CA" sz="2400" dirty="0"/>
          </a:p>
        </p:txBody>
      </p:sp>
      <p:sp>
        <p:nvSpPr>
          <p:cNvPr id="48" name="Rectangle 47"/>
          <p:cNvSpPr/>
          <p:nvPr/>
        </p:nvSpPr>
        <p:spPr>
          <a:xfrm>
            <a:off x="800100" y="4321314"/>
            <a:ext cx="458780" cy="707886"/>
          </a:xfrm>
          <a:prstGeom prst="rect">
            <a:avLst/>
          </a:prstGeom>
        </p:spPr>
        <p:txBody>
          <a:bodyPr wrap="none">
            <a:spAutoFit/>
          </a:bodyPr>
          <a:lstStyle/>
          <a:p>
            <a:r>
              <a:rPr lang="en-US" sz="4000" dirty="0" smtClean="0">
                <a:solidFill>
                  <a:prstClr val="black"/>
                </a:solidFill>
                <a:latin typeface="Calibri" charset="0"/>
              </a:rPr>
              <a:t>C</a:t>
            </a:r>
            <a:endParaRPr lang="en-CA" sz="4000" dirty="0"/>
          </a:p>
        </p:txBody>
      </p:sp>
      <p:cxnSp>
        <p:nvCxnSpPr>
          <p:cNvPr id="49" name="Straight Arrow Connector 48"/>
          <p:cNvCxnSpPr/>
          <p:nvPr/>
        </p:nvCxnSpPr>
        <p:spPr>
          <a:xfrm>
            <a:off x="5186662" y="5029200"/>
            <a:ext cx="3086100" cy="0"/>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272762" y="4803497"/>
            <a:ext cx="756938" cy="461665"/>
          </a:xfrm>
          <a:prstGeom prst="rect">
            <a:avLst/>
          </a:prstGeom>
        </p:spPr>
        <p:txBody>
          <a:bodyPr wrap="none">
            <a:spAutoFit/>
          </a:bodyPr>
          <a:lstStyle/>
          <a:p>
            <a:r>
              <a:rPr lang="en-US" sz="2400" dirty="0" smtClean="0">
                <a:solidFill>
                  <a:prstClr val="black"/>
                </a:solidFill>
                <a:latin typeface="Calibri" charset="0"/>
              </a:rPr>
              <a:t>time</a:t>
            </a:r>
            <a:endParaRPr lang="en-CA" sz="2400" dirty="0"/>
          </a:p>
        </p:txBody>
      </p:sp>
      <p:cxnSp>
        <p:nvCxnSpPr>
          <p:cNvPr id="51" name="Straight Arrow Connector 50"/>
          <p:cNvCxnSpPr/>
          <p:nvPr/>
        </p:nvCxnSpPr>
        <p:spPr>
          <a:xfrm rot="16200000">
            <a:off x="4272261" y="5029200"/>
            <a:ext cx="2743200" cy="0"/>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457700" y="3771900"/>
            <a:ext cx="1149867" cy="461665"/>
          </a:xfrm>
          <a:prstGeom prst="rect">
            <a:avLst/>
          </a:prstGeom>
        </p:spPr>
        <p:txBody>
          <a:bodyPr wrap="none">
            <a:spAutoFit/>
          </a:bodyPr>
          <a:lstStyle/>
          <a:p>
            <a:pPr algn="r"/>
            <a:r>
              <a:rPr lang="en-US" sz="2400" dirty="0" smtClean="0">
                <a:solidFill>
                  <a:prstClr val="black"/>
                </a:solidFill>
                <a:latin typeface="Calibri" charset="0"/>
              </a:rPr>
              <a:t>velocity</a:t>
            </a:r>
            <a:endParaRPr lang="en-CA" sz="2400" dirty="0"/>
          </a:p>
        </p:txBody>
      </p:sp>
      <p:cxnSp>
        <p:nvCxnSpPr>
          <p:cNvPr id="53" name="Straight Connector 52"/>
          <p:cNvCxnSpPr/>
          <p:nvPr/>
        </p:nvCxnSpPr>
        <p:spPr>
          <a:xfrm>
            <a:off x="7536283" y="5033009"/>
            <a:ext cx="0" cy="18288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7129762" y="5120639"/>
            <a:ext cx="813043" cy="461665"/>
          </a:xfrm>
          <a:prstGeom prst="rect">
            <a:avLst/>
          </a:prstGeom>
        </p:spPr>
        <p:txBody>
          <a:bodyPr wrap="none">
            <a:spAutoFit/>
          </a:bodyPr>
          <a:lstStyle/>
          <a:p>
            <a:r>
              <a:rPr lang="en-US" sz="2400" dirty="0" smtClean="0">
                <a:solidFill>
                  <a:prstClr val="black"/>
                </a:solidFill>
                <a:latin typeface="Calibri" charset="0"/>
              </a:rPr>
              <a:t>2 sec</a:t>
            </a:r>
            <a:endParaRPr lang="en-CA" sz="2400" dirty="0"/>
          </a:p>
        </p:txBody>
      </p:sp>
      <p:sp>
        <p:nvSpPr>
          <p:cNvPr id="55" name="Rectangle 54"/>
          <p:cNvSpPr/>
          <p:nvPr/>
        </p:nvSpPr>
        <p:spPr>
          <a:xfrm>
            <a:off x="5228041" y="5120639"/>
            <a:ext cx="340158" cy="461665"/>
          </a:xfrm>
          <a:prstGeom prst="rect">
            <a:avLst/>
          </a:prstGeom>
        </p:spPr>
        <p:txBody>
          <a:bodyPr wrap="none">
            <a:spAutoFit/>
          </a:bodyPr>
          <a:lstStyle/>
          <a:p>
            <a:r>
              <a:rPr lang="en-US" sz="2400" dirty="0" smtClean="0">
                <a:solidFill>
                  <a:prstClr val="black"/>
                </a:solidFill>
                <a:latin typeface="Calibri" charset="0"/>
              </a:rPr>
              <a:t>0</a:t>
            </a:r>
            <a:endParaRPr lang="en-CA" sz="2400" dirty="0"/>
          </a:p>
        </p:txBody>
      </p:sp>
      <p:sp>
        <p:nvSpPr>
          <p:cNvPr id="56" name="Rectangle 55"/>
          <p:cNvSpPr/>
          <p:nvPr/>
        </p:nvSpPr>
        <p:spPr>
          <a:xfrm>
            <a:off x="5143500" y="4321314"/>
            <a:ext cx="500458" cy="707886"/>
          </a:xfrm>
          <a:prstGeom prst="rect">
            <a:avLst/>
          </a:prstGeom>
        </p:spPr>
        <p:txBody>
          <a:bodyPr wrap="none">
            <a:spAutoFit/>
          </a:bodyPr>
          <a:lstStyle/>
          <a:p>
            <a:r>
              <a:rPr lang="en-US" sz="4000" dirty="0" smtClean="0">
                <a:solidFill>
                  <a:prstClr val="black"/>
                </a:solidFill>
                <a:latin typeface="Calibri" charset="0"/>
              </a:rPr>
              <a:t>D</a:t>
            </a:r>
            <a:endParaRPr lang="en-CA" sz="4000" dirty="0"/>
          </a:p>
        </p:txBody>
      </p:sp>
      <p:sp>
        <p:nvSpPr>
          <p:cNvPr id="57" name="Rectangle 56"/>
          <p:cNvSpPr/>
          <p:nvPr/>
        </p:nvSpPr>
        <p:spPr>
          <a:xfrm>
            <a:off x="1943100" y="6035814"/>
            <a:ext cx="3301545" cy="707886"/>
          </a:xfrm>
          <a:prstGeom prst="rect">
            <a:avLst/>
          </a:prstGeom>
        </p:spPr>
        <p:txBody>
          <a:bodyPr wrap="none">
            <a:spAutoFit/>
          </a:bodyPr>
          <a:lstStyle/>
          <a:p>
            <a:r>
              <a:rPr lang="en-US" sz="4000" dirty="0" smtClean="0">
                <a:solidFill>
                  <a:prstClr val="black"/>
                </a:solidFill>
                <a:latin typeface="Calibri" charset="0"/>
              </a:rPr>
              <a:t>E) </a:t>
            </a:r>
            <a:r>
              <a:rPr lang="en-US" sz="2800" dirty="0" smtClean="0">
                <a:solidFill>
                  <a:prstClr val="black"/>
                </a:solidFill>
                <a:latin typeface="Calibri" charset="0"/>
              </a:rPr>
              <a:t>some other graph</a:t>
            </a:r>
            <a:endParaRPr lang="en-CA" sz="2800" dirty="0"/>
          </a:p>
        </p:txBody>
      </p:sp>
      <p:sp>
        <p:nvSpPr>
          <p:cNvPr id="58" name="Arc 57"/>
          <p:cNvSpPr/>
          <p:nvPr/>
        </p:nvSpPr>
        <p:spPr>
          <a:xfrm>
            <a:off x="5639337" y="914399"/>
            <a:ext cx="1920240" cy="2286000"/>
          </a:xfrm>
          <a:prstGeom prst="arc">
            <a:avLst>
              <a:gd name="adj1" fmla="val 10844455"/>
              <a:gd name="adj2" fmla="val 0"/>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cxnSp>
        <p:nvCxnSpPr>
          <p:cNvPr id="62" name="Straight Connector 61"/>
          <p:cNvCxnSpPr/>
          <p:nvPr/>
        </p:nvCxnSpPr>
        <p:spPr>
          <a:xfrm>
            <a:off x="1300766" y="1025479"/>
            <a:ext cx="1899634" cy="1946320"/>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639337" y="4000499"/>
            <a:ext cx="990063" cy="1014396"/>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629400" y="4000501"/>
            <a:ext cx="1028700" cy="1053980"/>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1270455" y="0"/>
            <a:ext cx="7106817" cy="523220"/>
          </a:xfrm>
          <a:prstGeom prst="rect">
            <a:avLst/>
          </a:prstGeom>
        </p:spPr>
        <p:txBody>
          <a:bodyPr wrap="none">
            <a:spAutoFit/>
          </a:bodyPr>
          <a:lstStyle/>
          <a:p>
            <a:r>
              <a:rPr lang="en-US" sz="2800" dirty="0" smtClean="0">
                <a:solidFill>
                  <a:prstClr val="black"/>
                </a:solidFill>
                <a:latin typeface="Calibri" charset="0"/>
              </a:rPr>
              <a:t>Which one is the closest match to your graph?</a:t>
            </a:r>
            <a:endParaRPr lang="en-CA" sz="2800" dirty="0"/>
          </a:p>
        </p:txBody>
      </p:sp>
      <p:cxnSp>
        <p:nvCxnSpPr>
          <p:cNvPr id="59" name="Straight Connector 58"/>
          <p:cNvCxnSpPr/>
          <p:nvPr/>
        </p:nvCxnSpPr>
        <p:spPr>
          <a:xfrm>
            <a:off x="1300766" y="4457700"/>
            <a:ext cx="1899634" cy="0"/>
          </a:xfrm>
          <a:prstGeom prst="line">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Schedule</a:t>
            </a:r>
            <a:endParaRPr lang="en-CA"/>
          </a:p>
        </p:txBody>
      </p:sp>
      <p:graphicFrame>
        <p:nvGraphicFramePr>
          <p:cNvPr id="5" name="Content Placeholder 4"/>
          <p:cNvGraphicFramePr>
            <a:graphicFrameLocks noGrp="1"/>
          </p:cNvGraphicFramePr>
          <p:nvPr>
            <p:ph idx="1"/>
          </p:nvPr>
        </p:nvGraphicFramePr>
        <p:xfrm>
          <a:off x="457200" y="1371600"/>
          <a:ext cx="8229600" cy="3361200"/>
        </p:xfrm>
        <a:graphic>
          <a:graphicData uri="http://schemas.openxmlformats.org/drawingml/2006/table">
            <a:tbl>
              <a:tblPr bandRow="1">
                <a:tableStyleId>{74C1A8A3-306A-4EB7-A6B1-4F7E0EB9C5D6}</a:tableStyleId>
              </a:tblPr>
              <a:tblGrid>
                <a:gridCol w="2857500"/>
                <a:gridCol w="5372100"/>
              </a:tblGrid>
              <a:tr h="840300">
                <a:tc>
                  <a:txBody>
                    <a:bodyPr/>
                    <a:lstStyle/>
                    <a:p>
                      <a:pPr algn="l"/>
                      <a:r>
                        <a:rPr lang="en-CA" sz="2400" dirty="0" smtClean="0"/>
                        <a:t>1:00 pm –</a:t>
                      </a:r>
                      <a:r>
                        <a:rPr lang="en-CA" sz="2400" baseline="0" dirty="0" smtClean="0"/>
                        <a:t> 2:30 pm</a:t>
                      </a:r>
                      <a:endParaRPr lang="en-CA" sz="2400" dirty="0"/>
                    </a:p>
                  </a:txBody>
                  <a:tcPr/>
                </a:tc>
                <a:tc>
                  <a:txBody>
                    <a:bodyPr/>
                    <a:lstStyle/>
                    <a:p>
                      <a:pPr algn="l"/>
                      <a:r>
                        <a:rPr lang="en-CA" sz="2400" dirty="0" smtClean="0"/>
                        <a:t>peer instruction, what makes a good question?</a:t>
                      </a:r>
                      <a:endParaRPr lang="en-CA" sz="2400" dirty="0"/>
                    </a:p>
                  </a:txBody>
                  <a:tcPr/>
                </a:tc>
              </a:tr>
              <a:tr h="840300">
                <a:tc>
                  <a:txBody>
                    <a:bodyPr/>
                    <a:lstStyle/>
                    <a:p>
                      <a:pPr algn="l"/>
                      <a:endParaRPr lang="en-CA" sz="2400" dirty="0"/>
                    </a:p>
                  </a:txBody>
                  <a:tcPr/>
                </a:tc>
                <a:tc>
                  <a:txBody>
                    <a:bodyPr/>
                    <a:lstStyle/>
                    <a:p>
                      <a:pPr algn="l"/>
                      <a:r>
                        <a:rPr lang="en-CA" sz="2400" dirty="0" smtClean="0"/>
                        <a:t>different types o</a:t>
                      </a:r>
                      <a:r>
                        <a:rPr lang="en-CA" sz="2400" baseline="0" dirty="0" smtClean="0"/>
                        <a:t>f clicker questions /</a:t>
                      </a:r>
                      <a:br>
                        <a:rPr lang="en-CA" sz="2400" baseline="0" dirty="0" smtClean="0"/>
                      </a:br>
                      <a:r>
                        <a:rPr lang="en-CA" sz="2400" baseline="0" dirty="0" smtClean="0"/>
                        <a:t>when to ask a clicker question</a:t>
                      </a:r>
                      <a:endParaRPr lang="en-CA" sz="2400" dirty="0"/>
                    </a:p>
                  </a:txBody>
                  <a:tcPr/>
                </a:tc>
              </a:tr>
              <a:tr h="840300">
                <a:tc>
                  <a:txBody>
                    <a:bodyPr/>
                    <a:lstStyle/>
                    <a:p>
                      <a:pPr algn="l"/>
                      <a:endParaRPr lang="en-CA" sz="2400" dirty="0"/>
                    </a:p>
                  </a:txBody>
                  <a:tcPr/>
                </a:tc>
                <a:tc>
                  <a:txBody>
                    <a:bodyPr/>
                    <a:lstStyle/>
                    <a:p>
                      <a:pPr algn="l"/>
                      <a:r>
                        <a:rPr lang="en-CA" sz="2400" dirty="0" smtClean="0"/>
                        <a:t>create</a:t>
                      </a:r>
                      <a:r>
                        <a:rPr lang="en-CA" sz="2400" baseline="0" dirty="0" smtClean="0"/>
                        <a:t> a clicker question</a:t>
                      </a:r>
                      <a:endParaRPr lang="en-CA" sz="2400" dirty="0"/>
                    </a:p>
                  </a:txBody>
                  <a:tcPr/>
                </a:tc>
              </a:tr>
              <a:tr h="840300">
                <a:tc>
                  <a:txBody>
                    <a:bodyPr/>
                    <a:lstStyle/>
                    <a:p>
                      <a:pPr algn="l"/>
                      <a:endParaRPr lang="en-CA" sz="2400" dirty="0"/>
                    </a:p>
                  </a:txBody>
                  <a:tcPr/>
                </a:tc>
                <a:tc>
                  <a:txBody>
                    <a:bodyPr/>
                    <a:lstStyle/>
                    <a:p>
                      <a:pPr algn="l"/>
                      <a:r>
                        <a:rPr lang="en-CA" sz="2400" dirty="0" smtClean="0"/>
                        <a:t>share</a:t>
                      </a:r>
                      <a:r>
                        <a:rPr lang="en-CA" sz="2400" baseline="0" dirty="0" smtClean="0"/>
                        <a:t> your question with the group and get feedback</a:t>
                      </a:r>
                      <a:endParaRPr lang="en-CA" sz="2400" dirty="0"/>
                    </a:p>
                  </a:txBody>
                  <a:tcPr/>
                </a:tc>
              </a:tr>
            </a:tbl>
          </a:graphicData>
        </a:graphic>
      </p:graphicFrame>
      <p:sp>
        <p:nvSpPr>
          <p:cNvPr id="4" name="Slide Number Placeholder 3"/>
          <p:cNvSpPr>
            <a:spLocks noGrp="1"/>
          </p:cNvSpPr>
          <p:nvPr>
            <p:ph type="sldNum" sz="quarter" idx="12"/>
          </p:nvPr>
        </p:nvSpPr>
        <p:spPr/>
        <p:txBody>
          <a:bodyPr/>
          <a:lstStyle/>
          <a:p>
            <a:fld id="{BD22AEF0-C4C1-4CAB-89E0-FEFC02B05CA0}" type="slidenum">
              <a:rPr lang="en-CA" smtClean="0"/>
              <a:pPr/>
              <a:t>2</a:t>
            </a:fld>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Clicker question</a:t>
            </a:r>
            <a:endParaRPr lang="en-CA" dirty="0"/>
          </a:p>
        </p:txBody>
      </p:sp>
      <p:sp>
        <p:nvSpPr>
          <p:cNvPr id="3" name="Content Placeholder 2"/>
          <p:cNvSpPr>
            <a:spLocks noGrp="1"/>
          </p:cNvSpPr>
          <p:nvPr>
            <p:ph idx="1"/>
          </p:nvPr>
        </p:nvSpPr>
        <p:spPr>
          <a:xfrm>
            <a:off x="457200" y="1143000"/>
            <a:ext cx="8229600" cy="5029200"/>
          </a:xfrm>
        </p:spPr>
        <p:txBody>
          <a:bodyPr>
            <a:normAutofit/>
          </a:bodyPr>
          <a:lstStyle/>
          <a:p>
            <a:pPr marL="0" indent="0" fontAlgn="base">
              <a:spcBef>
                <a:spcPct val="0"/>
              </a:spcBef>
              <a:spcAft>
                <a:spcPct val="0"/>
              </a:spcAft>
              <a:buNone/>
            </a:pPr>
            <a:r>
              <a:rPr lang="en-US" sz="2800" dirty="0" smtClean="0">
                <a:solidFill>
                  <a:prstClr val="black"/>
                </a:solidFill>
                <a:latin typeface="Calibri" charset="0"/>
                <a:ea typeface="ＭＳ Ｐゴシック" charset="0"/>
                <a:cs typeface="ＭＳ Ｐゴシック" charset="0"/>
              </a:rPr>
              <a:t>John is walking to school. This graph shows his position as a function of time. When is John moving with the greatest velocity?</a:t>
            </a:r>
          </a:p>
        </p:txBody>
      </p:sp>
      <p:sp>
        <p:nvSpPr>
          <p:cNvPr id="5" name="Slide Number Placeholder 4"/>
          <p:cNvSpPr>
            <a:spLocks noGrp="1"/>
          </p:cNvSpPr>
          <p:nvPr>
            <p:ph type="sldNum" sz="quarter" idx="12"/>
          </p:nvPr>
        </p:nvSpPr>
        <p:spPr/>
        <p:txBody>
          <a:bodyPr/>
          <a:lstStyle/>
          <a:p>
            <a:fld id="{BD22AEF0-C4C1-4CAB-89E0-FEFC02B05CA0}" type="slidenum">
              <a:rPr lang="en-CA" smtClean="0">
                <a:hlinkClick r:id="rId3" action="ppaction://hlinksldjump"/>
              </a:rPr>
              <a:pPr/>
              <a:t>20</a:t>
            </a:fld>
            <a:endParaRPr lang="en-CA" dirty="0"/>
          </a:p>
        </p:txBody>
      </p:sp>
      <p:cxnSp>
        <p:nvCxnSpPr>
          <p:cNvPr id="13" name="Straight Arrow Connector 12"/>
          <p:cNvCxnSpPr/>
          <p:nvPr/>
        </p:nvCxnSpPr>
        <p:spPr>
          <a:xfrm>
            <a:off x="1371601" y="5488633"/>
            <a:ext cx="6629399" cy="0"/>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498420" y="5512158"/>
            <a:ext cx="756938" cy="461665"/>
          </a:xfrm>
          <a:prstGeom prst="rect">
            <a:avLst/>
          </a:prstGeom>
        </p:spPr>
        <p:txBody>
          <a:bodyPr wrap="none">
            <a:spAutoFit/>
          </a:bodyPr>
          <a:lstStyle/>
          <a:p>
            <a:r>
              <a:rPr lang="en-US" sz="2400" dirty="0" smtClean="0">
                <a:solidFill>
                  <a:prstClr val="black"/>
                </a:solidFill>
                <a:latin typeface="Calibri" charset="0"/>
              </a:rPr>
              <a:t>time</a:t>
            </a:r>
            <a:endParaRPr lang="en-CA" sz="2400" dirty="0"/>
          </a:p>
        </p:txBody>
      </p:sp>
      <p:cxnSp>
        <p:nvCxnSpPr>
          <p:cNvPr id="17" name="Straight Arrow Connector 16"/>
          <p:cNvCxnSpPr/>
          <p:nvPr/>
        </p:nvCxnSpPr>
        <p:spPr>
          <a:xfrm flipV="1">
            <a:off x="1828800" y="2631133"/>
            <a:ext cx="0" cy="3200400"/>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32639" y="2738735"/>
            <a:ext cx="1196161" cy="461665"/>
          </a:xfrm>
          <a:prstGeom prst="rect">
            <a:avLst/>
          </a:prstGeom>
        </p:spPr>
        <p:txBody>
          <a:bodyPr wrap="none">
            <a:spAutoFit/>
          </a:bodyPr>
          <a:lstStyle/>
          <a:p>
            <a:pPr algn="r"/>
            <a:r>
              <a:rPr lang="en-US" sz="2400" dirty="0" smtClean="0">
                <a:solidFill>
                  <a:prstClr val="black"/>
                </a:solidFill>
                <a:latin typeface="Calibri" charset="0"/>
              </a:rPr>
              <a:t>position</a:t>
            </a:r>
            <a:endParaRPr lang="en-CA" sz="2400" dirty="0"/>
          </a:p>
        </p:txBody>
      </p:sp>
      <p:sp>
        <p:nvSpPr>
          <p:cNvPr id="26" name="Freeform 25"/>
          <p:cNvSpPr/>
          <p:nvPr/>
        </p:nvSpPr>
        <p:spPr>
          <a:xfrm>
            <a:off x="1828799" y="4117034"/>
            <a:ext cx="2743201" cy="1180728"/>
          </a:xfrm>
          <a:custGeom>
            <a:avLst/>
            <a:gdLst>
              <a:gd name="connsiteX0" fmla="*/ 0 w 2730321"/>
              <a:gd name="connsiteY0" fmla="*/ 0 h 1223493"/>
              <a:gd name="connsiteX1" fmla="*/ 1429555 w 2730321"/>
              <a:gd name="connsiteY1" fmla="*/ 1223493 h 1223493"/>
              <a:gd name="connsiteX2" fmla="*/ 2730321 w 2730321"/>
              <a:gd name="connsiteY2" fmla="*/ 0 h 1223493"/>
              <a:gd name="connsiteX0" fmla="*/ 0 w 2730321"/>
              <a:gd name="connsiteY0" fmla="*/ 0 h 1632397"/>
              <a:gd name="connsiteX1" fmla="*/ 1600200 w 2730321"/>
              <a:gd name="connsiteY1" fmla="*/ 1632397 h 1632397"/>
              <a:gd name="connsiteX2" fmla="*/ 2730321 w 2730321"/>
              <a:gd name="connsiteY2" fmla="*/ 0 h 1632397"/>
              <a:gd name="connsiteX0" fmla="*/ 0 w 2730321"/>
              <a:gd name="connsiteY0" fmla="*/ 0 h 1632397"/>
              <a:gd name="connsiteX1" fmla="*/ 1600200 w 2730321"/>
              <a:gd name="connsiteY1" fmla="*/ 1632397 h 1632397"/>
              <a:gd name="connsiteX2" fmla="*/ 2730321 w 2730321"/>
              <a:gd name="connsiteY2" fmla="*/ 0 h 1632397"/>
              <a:gd name="connsiteX0" fmla="*/ 0 w 2743200"/>
              <a:gd name="connsiteY0" fmla="*/ 0 h 1675863"/>
              <a:gd name="connsiteX1" fmla="*/ 1600200 w 2743200"/>
              <a:gd name="connsiteY1" fmla="*/ 1632397 h 1675863"/>
              <a:gd name="connsiteX2" fmla="*/ 2743200 w 2743200"/>
              <a:gd name="connsiteY2" fmla="*/ 260797 h 1675863"/>
              <a:gd name="connsiteX0" fmla="*/ 0 w 2743200"/>
              <a:gd name="connsiteY0" fmla="*/ 0 h 1447263"/>
              <a:gd name="connsiteX1" fmla="*/ 1600199 w 2743200"/>
              <a:gd name="connsiteY1" fmla="*/ 1403797 h 1447263"/>
              <a:gd name="connsiteX2" fmla="*/ 2743200 w 2743200"/>
              <a:gd name="connsiteY2" fmla="*/ 260797 h 1447263"/>
              <a:gd name="connsiteX0" fmla="*/ 0 w 2743201"/>
              <a:gd name="connsiteY0" fmla="*/ 226367 h 1180728"/>
              <a:gd name="connsiteX1" fmla="*/ 1600200 w 2743201"/>
              <a:gd name="connsiteY1" fmla="*/ 1143000 h 1180728"/>
              <a:gd name="connsiteX2" fmla="*/ 2743201 w 2743201"/>
              <a:gd name="connsiteY2" fmla="*/ 0 h 1180728"/>
              <a:gd name="connsiteX0" fmla="*/ 0 w 2743201"/>
              <a:gd name="connsiteY0" fmla="*/ 226367 h 1180728"/>
              <a:gd name="connsiteX1" fmla="*/ 1600200 w 2743201"/>
              <a:gd name="connsiteY1" fmla="*/ 1143000 h 1180728"/>
              <a:gd name="connsiteX2" fmla="*/ 2743201 w 2743201"/>
              <a:gd name="connsiteY2" fmla="*/ 0 h 1180728"/>
            </a:gdLst>
            <a:ahLst/>
            <a:cxnLst>
              <a:cxn ang="0">
                <a:pos x="connsiteX0" y="connsiteY0"/>
              </a:cxn>
              <a:cxn ang="0">
                <a:pos x="connsiteX1" y="connsiteY1"/>
              </a:cxn>
              <a:cxn ang="0">
                <a:pos x="connsiteX2" y="connsiteY2"/>
              </a:cxn>
            </a:cxnLst>
            <a:rect l="l" t="t" r="r" b="b"/>
            <a:pathLst>
              <a:path w="2743201" h="1180728">
                <a:moveTo>
                  <a:pt x="0" y="226367"/>
                </a:moveTo>
                <a:cubicBezTo>
                  <a:pt x="583843" y="842943"/>
                  <a:pt x="1143000" y="1180728"/>
                  <a:pt x="1600200" y="1143000"/>
                </a:cubicBezTo>
                <a:cubicBezTo>
                  <a:pt x="2057400" y="1105272"/>
                  <a:pt x="2442693" y="935328"/>
                  <a:pt x="2743201" y="0"/>
                </a:cubicBezTo>
              </a:path>
            </a:pathLst>
          </a:cu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Freeform 26"/>
          <p:cNvSpPr/>
          <p:nvPr/>
        </p:nvSpPr>
        <p:spPr>
          <a:xfrm flipH="1" flipV="1">
            <a:off x="4572000" y="2953462"/>
            <a:ext cx="2628900" cy="1164647"/>
          </a:xfrm>
          <a:custGeom>
            <a:avLst/>
            <a:gdLst>
              <a:gd name="connsiteX0" fmla="*/ 0 w 2730321"/>
              <a:gd name="connsiteY0" fmla="*/ 0 h 1223493"/>
              <a:gd name="connsiteX1" fmla="*/ 1429555 w 2730321"/>
              <a:gd name="connsiteY1" fmla="*/ 1223493 h 1223493"/>
              <a:gd name="connsiteX2" fmla="*/ 2730321 w 2730321"/>
              <a:gd name="connsiteY2" fmla="*/ 0 h 1223493"/>
              <a:gd name="connsiteX0" fmla="*/ 0 w 2730321"/>
              <a:gd name="connsiteY0" fmla="*/ 0 h 1632397"/>
              <a:gd name="connsiteX1" fmla="*/ 1600200 w 2730321"/>
              <a:gd name="connsiteY1" fmla="*/ 1632397 h 1632397"/>
              <a:gd name="connsiteX2" fmla="*/ 2730321 w 2730321"/>
              <a:gd name="connsiteY2" fmla="*/ 0 h 1632397"/>
              <a:gd name="connsiteX0" fmla="*/ 0 w 2730321"/>
              <a:gd name="connsiteY0" fmla="*/ 0 h 1632397"/>
              <a:gd name="connsiteX1" fmla="*/ 1600200 w 2730321"/>
              <a:gd name="connsiteY1" fmla="*/ 1632397 h 1632397"/>
              <a:gd name="connsiteX2" fmla="*/ 2730321 w 2730321"/>
              <a:gd name="connsiteY2" fmla="*/ 0 h 1632397"/>
              <a:gd name="connsiteX0" fmla="*/ 0 w 2743200"/>
              <a:gd name="connsiteY0" fmla="*/ 0 h 1675863"/>
              <a:gd name="connsiteX1" fmla="*/ 1600200 w 2743200"/>
              <a:gd name="connsiteY1" fmla="*/ 1632397 h 1675863"/>
              <a:gd name="connsiteX2" fmla="*/ 2743200 w 2743200"/>
              <a:gd name="connsiteY2" fmla="*/ 260797 h 1675863"/>
              <a:gd name="connsiteX0" fmla="*/ 0 w 2743200"/>
              <a:gd name="connsiteY0" fmla="*/ 0 h 1447263"/>
              <a:gd name="connsiteX1" fmla="*/ 1600199 w 2743200"/>
              <a:gd name="connsiteY1" fmla="*/ 1403797 h 1447263"/>
              <a:gd name="connsiteX2" fmla="*/ 2743200 w 2743200"/>
              <a:gd name="connsiteY2" fmla="*/ 260797 h 1447263"/>
              <a:gd name="connsiteX0" fmla="*/ 0 w 2628900"/>
              <a:gd name="connsiteY0" fmla="*/ 229676 h 1181279"/>
              <a:gd name="connsiteX1" fmla="*/ 1485899 w 2628900"/>
              <a:gd name="connsiteY1" fmla="*/ 1143000 h 1181279"/>
              <a:gd name="connsiteX2" fmla="*/ 2628900 w 2628900"/>
              <a:gd name="connsiteY2" fmla="*/ 0 h 1181279"/>
              <a:gd name="connsiteX0" fmla="*/ 0 w 2628900"/>
              <a:gd name="connsiteY0" fmla="*/ 229676 h 1181279"/>
              <a:gd name="connsiteX1" fmla="*/ 1485899 w 2628900"/>
              <a:gd name="connsiteY1" fmla="*/ 1143000 h 1181279"/>
              <a:gd name="connsiteX2" fmla="*/ 2628900 w 2628900"/>
              <a:gd name="connsiteY2" fmla="*/ 0 h 1181279"/>
              <a:gd name="connsiteX0" fmla="*/ 0 w 2628900"/>
              <a:gd name="connsiteY0" fmla="*/ 229676 h 1182355"/>
              <a:gd name="connsiteX1" fmla="*/ 1600200 w 2628900"/>
              <a:gd name="connsiteY1" fmla="*/ 1144076 h 1182355"/>
              <a:gd name="connsiteX2" fmla="*/ 2628900 w 2628900"/>
              <a:gd name="connsiteY2" fmla="*/ 0 h 1182355"/>
              <a:gd name="connsiteX0" fmla="*/ 0 w 2628900"/>
              <a:gd name="connsiteY0" fmla="*/ 229676 h 1164647"/>
              <a:gd name="connsiteX1" fmla="*/ 1600200 w 2628900"/>
              <a:gd name="connsiteY1" fmla="*/ 1144076 h 1164647"/>
              <a:gd name="connsiteX2" fmla="*/ 2628900 w 2628900"/>
              <a:gd name="connsiteY2" fmla="*/ 0 h 1164647"/>
            </a:gdLst>
            <a:ahLst/>
            <a:cxnLst>
              <a:cxn ang="0">
                <a:pos x="connsiteX0" y="connsiteY0"/>
              </a:cxn>
              <a:cxn ang="0">
                <a:pos x="connsiteX1" y="connsiteY1"/>
              </a:cxn>
              <a:cxn ang="0">
                <a:pos x="connsiteX2" y="connsiteY2"/>
              </a:cxn>
            </a:cxnLst>
            <a:rect l="l" t="t" r="r" b="b"/>
            <a:pathLst>
              <a:path w="2628900" h="1164647">
                <a:moveTo>
                  <a:pt x="0" y="229676"/>
                </a:moveTo>
                <a:cubicBezTo>
                  <a:pt x="585452" y="741611"/>
                  <a:pt x="1218395" y="1164647"/>
                  <a:pt x="1600200" y="1144076"/>
                </a:cubicBezTo>
                <a:cubicBezTo>
                  <a:pt x="2038350" y="1105797"/>
                  <a:pt x="2328392" y="935328"/>
                  <a:pt x="2628900" y="0"/>
                </a:cubicBezTo>
              </a:path>
            </a:pathLst>
          </a:cu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8" name="Rectangle 27"/>
          <p:cNvSpPr/>
          <p:nvPr/>
        </p:nvSpPr>
        <p:spPr>
          <a:xfrm>
            <a:off x="1638837" y="6057900"/>
            <a:ext cx="393057" cy="523220"/>
          </a:xfrm>
          <a:prstGeom prst="rect">
            <a:avLst/>
          </a:prstGeom>
        </p:spPr>
        <p:txBody>
          <a:bodyPr wrap="none">
            <a:spAutoFit/>
          </a:bodyPr>
          <a:lstStyle/>
          <a:p>
            <a:pPr algn="ctr"/>
            <a:r>
              <a:rPr lang="en-US" sz="2800" dirty="0" smtClean="0">
                <a:solidFill>
                  <a:prstClr val="black"/>
                </a:solidFill>
                <a:latin typeface="Calibri" charset="0"/>
                <a:ea typeface="ＭＳ Ｐゴシック" charset="0"/>
                <a:cs typeface="ＭＳ Ｐゴシック" charset="0"/>
              </a:rPr>
              <a:t>A</a:t>
            </a:r>
            <a:endParaRPr lang="en-CA" dirty="0"/>
          </a:p>
        </p:txBody>
      </p:sp>
      <p:cxnSp>
        <p:nvCxnSpPr>
          <p:cNvPr id="33" name="Straight Arrow Connector 32"/>
          <p:cNvCxnSpPr/>
          <p:nvPr/>
        </p:nvCxnSpPr>
        <p:spPr>
          <a:xfrm flipV="1">
            <a:off x="1828800" y="5488633"/>
            <a:ext cx="0" cy="571500"/>
          </a:xfrm>
          <a:prstGeom prst="straightConnector1">
            <a:avLst/>
          </a:prstGeom>
          <a:ln w="635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177354" y="6057900"/>
            <a:ext cx="380232" cy="523220"/>
          </a:xfrm>
          <a:prstGeom prst="rect">
            <a:avLst/>
          </a:prstGeom>
        </p:spPr>
        <p:txBody>
          <a:bodyPr wrap="none">
            <a:spAutoFit/>
          </a:bodyPr>
          <a:lstStyle/>
          <a:p>
            <a:pPr algn="ctr"/>
            <a:r>
              <a:rPr lang="en-US" sz="2800" dirty="0" smtClean="0">
                <a:solidFill>
                  <a:prstClr val="black"/>
                </a:solidFill>
                <a:latin typeface="Calibri" charset="0"/>
              </a:rPr>
              <a:t>B</a:t>
            </a:r>
            <a:endParaRPr lang="en-CA" dirty="0"/>
          </a:p>
        </p:txBody>
      </p:sp>
      <p:cxnSp>
        <p:nvCxnSpPr>
          <p:cNvPr id="38" name="Straight Arrow Connector 37"/>
          <p:cNvCxnSpPr/>
          <p:nvPr/>
        </p:nvCxnSpPr>
        <p:spPr>
          <a:xfrm flipV="1">
            <a:off x="3360905" y="5488633"/>
            <a:ext cx="0" cy="571500"/>
          </a:xfrm>
          <a:prstGeom prst="straightConnector1">
            <a:avLst/>
          </a:prstGeom>
          <a:ln w="635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384287" y="6057900"/>
            <a:ext cx="375424" cy="523220"/>
          </a:xfrm>
          <a:prstGeom prst="rect">
            <a:avLst/>
          </a:prstGeom>
        </p:spPr>
        <p:txBody>
          <a:bodyPr wrap="none">
            <a:spAutoFit/>
          </a:bodyPr>
          <a:lstStyle/>
          <a:p>
            <a:pPr algn="ctr"/>
            <a:r>
              <a:rPr lang="en-US" sz="2800" dirty="0" smtClean="0">
                <a:solidFill>
                  <a:prstClr val="black"/>
                </a:solidFill>
                <a:latin typeface="Calibri" charset="0"/>
                <a:ea typeface="ＭＳ Ｐゴシック" charset="0"/>
                <a:cs typeface="ＭＳ Ｐゴシック" charset="0"/>
              </a:rPr>
              <a:t>C</a:t>
            </a:r>
            <a:endParaRPr lang="en-CA" dirty="0"/>
          </a:p>
        </p:txBody>
      </p:sp>
      <p:cxnSp>
        <p:nvCxnSpPr>
          <p:cNvPr id="40" name="Straight Arrow Connector 39"/>
          <p:cNvCxnSpPr/>
          <p:nvPr/>
        </p:nvCxnSpPr>
        <p:spPr>
          <a:xfrm flipV="1">
            <a:off x="4565434" y="5488633"/>
            <a:ext cx="0" cy="571500"/>
          </a:xfrm>
          <a:prstGeom prst="straightConnector1">
            <a:avLst/>
          </a:prstGeom>
          <a:ln w="635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437616" y="6057900"/>
            <a:ext cx="405881" cy="523220"/>
          </a:xfrm>
          <a:prstGeom prst="rect">
            <a:avLst/>
          </a:prstGeom>
        </p:spPr>
        <p:txBody>
          <a:bodyPr wrap="none">
            <a:spAutoFit/>
          </a:bodyPr>
          <a:lstStyle/>
          <a:p>
            <a:pPr algn="ctr"/>
            <a:r>
              <a:rPr lang="en-US" sz="2800" dirty="0" smtClean="0">
                <a:solidFill>
                  <a:prstClr val="black"/>
                </a:solidFill>
                <a:latin typeface="Calibri" charset="0"/>
                <a:ea typeface="ＭＳ Ｐゴシック" charset="0"/>
                <a:cs typeface="ＭＳ Ｐゴシック" charset="0"/>
              </a:rPr>
              <a:t>D</a:t>
            </a:r>
            <a:endParaRPr lang="en-CA" dirty="0"/>
          </a:p>
        </p:txBody>
      </p:sp>
      <p:cxnSp>
        <p:nvCxnSpPr>
          <p:cNvPr id="42" name="Straight Arrow Connector 41"/>
          <p:cNvCxnSpPr/>
          <p:nvPr/>
        </p:nvCxnSpPr>
        <p:spPr>
          <a:xfrm flipV="1">
            <a:off x="5633991" y="5488633"/>
            <a:ext cx="0" cy="571500"/>
          </a:xfrm>
          <a:prstGeom prst="straightConnector1">
            <a:avLst/>
          </a:prstGeom>
          <a:ln w="635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989132" y="6057900"/>
            <a:ext cx="359393" cy="523220"/>
          </a:xfrm>
          <a:prstGeom prst="rect">
            <a:avLst/>
          </a:prstGeom>
        </p:spPr>
        <p:txBody>
          <a:bodyPr wrap="none">
            <a:spAutoFit/>
          </a:bodyPr>
          <a:lstStyle/>
          <a:p>
            <a:pPr algn="ctr"/>
            <a:r>
              <a:rPr lang="en-US" sz="2800" dirty="0" smtClean="0">
                <a:solidFill>
                  <a:prstClr val="black"/>
                </a:solidFill>
                <a:latin typeface="Calibri" charset="0"/>
                <a:ea typeface="ＭＳ Ｐゴシック" charset="0"/>
                <a:cs typeface="ＭＳ Ｐゴシック" charset="0"/>
              </a:rPr>
              <a:t>E</a:t>
            </a:r>
            <a:endParaRPr lang="en-CA" dirty="0"/>
          </a:p>
        </p:txBody>
      </p:sp>
      <p:cxnSp>
        <p:nvCxnSpPr>
          <p:cNvPr id="44" name="Straight Arrow Connector 43"/>
          <p:cNvCxnSpPr/>
          <p:nvPr/>
        </p:nvCxnSpPr>
        <p:spPr>
          <a:xfrm flipV="1">
            <a:off x="7162263" y="5488633"/>
            <a:ext cx="0" cy="571500"/>
          </a:xfrm>
          <a:prstGeom prst="straightConnector1">
            <a:avLst/>
          </a:prstGeom>
          <a:ln w="635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a:hlinkClick r:id="rId4" action="ppaction://hlinksldjump"/>
          </p:cNvPr>
          <p:cNvSpPr txBox="1"/>
          <p:nvPr/>
        </p:nvSpPr>
        <p:spPr>
          <a:xfrm>
            <a:off x="342900" y="342900"/>
            <a:ext cx="1159613" cy="461665"/>
          </a:xfrm>
          <a:prstGeom prst="rect">
            <a:avLst/>
          </a:prstGeom>
          <a:solidFill>
            <a:schemeClr val="accent1">
              <a:lumMod val="75000"/>
            </a:schemeClr>
          </a:solidFill>
          <a:ln>
            <a:solidFill>
              <a:schemeClr val="accent1">
                <a:lumMod val="75000"/>
              </a:schemeClr>
            </a:solidFill>
          </a:ln>
        </p:spPr>
        <p:txBody>
          <a:bodyPr wrap="none" rtlCol="0">
            <a:spAutoFit/>
          </a:bodyPr>
          <a:lstStyle/>
          <a:p>
            <a:r>
              <a:rPr lang="en-US" sz="2400" dirty="0" smtClean="0">
                <a:solidFill>
                  <a:schemeClr val="bg1"/>
                </a:solidFill>
              </a:rPr>
              <a:t>analysis</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Clicker question</a:t>
            </a:r>
            <a:endParaRPr lang="en-CA" dirty="0"/>
          </a:p>
        </p:txBody>
      </p:sp>
      <p:sp>
        <p:nvSpPr>
          <p:cNvPr id="3" name="Content Placeholder 2"/>
          <p:cNvSpPr>
            <a:spLocks noGrp="1"/>
          </p:cNvSpPr>
          <p:nvPr>
            <p:ph idx="1"/>
          </p:nvPr>
        </p:nvSpPr>
        <p:spPr>
          <a:xfrm>
            <a:off x="457200" y="1143000"/>
            <a:ext cx="8229600" cy="5029200"/>
          </a:xfrm>
        </p:spPr>
        <p:txBody>
          <a:bodyPr>
            <a:noAutofit/>
          </a:bodyPr>
          <a:lstStyle/>
          <a:p>
            <a:pPr marL="0" indent="0" fontAlgn="base">
              <a:spcBef>
                <a:spcPct val="0"/>
              </a:spcBef>
              <a:spcAft>
                <a:spcPct val="0"/>
              </a:spcAft>
              <a:buNone/>
            </a:pPr>
            <a:r>
              <a:rPr lang="en-US" sz="2800" dirty="0" smtClean="0">
                <a:solidFill>
                  <a:prstClr val="black"/>
                </a:solidFill>
                <a:latin typeface="Calibri" charset="0"/>
                <a:ea typeface="ＭＳ Ｐゴシック" charset="0"/>
                <a:cs typeface="ＭＳ Ｐゴシック" charset="0"/>
              </a:rPr>
              <a:t>Which of the following is an incorrect step when using the substitution method to evaluate the definite integral</a:t>
            </a:r>
            <a:br>
              <a:rPr lang="en-US" sz="2800" dirty="0" smtClean="0">
                <a:solidFill>
                  <a:prstClr val="black"/>
                </a:solidFill>
                <a:latin typeface="Calibri" charset="0"/>
                <a:ea typeface="ＭＳ Ｐゴシック" charset="0"/>
                <a:cs typeface="ＭＳ Ｐゴシック" charset="0"/>
              </a:rPr>
            </a:br>
            <a:r>
              <a:rPr lang="en-US" sz="2800" dirty="0" smtClean="0">
                <a:solidFill>
                  <a:prstClr val="black"/>
                </a:solidFill>
                <a:latin typeface="Calibri" charset="0"/>
                <a:ea typeface="ＭＳ Ｐゴシック" charset="0"/>
                <a:cs typeface="ＭＳ Ｐゴシック" charset="0"/>
              </a:rPr>
              <a:t/>
            </a:r>
            <a:br>
              <a:rPr lang="en-US" sz="2800" dirty="0" smtClean="0">
                <a:solidFill>
                  <a:prstClr val="black"/>
                </a:solidFill>
                <a:latin typeface="Calibri" charset="0"/>
                <a:ea typeface="ＭＳ Ｐゴシック" charset="0"/>
                <a:cs typeface="ＭＳ Ｐゴシック" charset="0"/>
              </a:rPr>
            </a:br>
            <a:r>
              <a:rPr lang="en-US" sz="2800" dirty="0" smtClean="0">
                <a:solidFill>
                  <a:prstClr val="black"/>
                </a:solidFill>
                <a:latin typeface="Calibri" charset="0"/>
                <a:ea typeface="ＭＳ Ｐゴシック" charset="0"/>
                <a:cs typeface="ＭＳ Ｐゴシック" charset="0"/>
              </a:rPr>
              <a:t/>
            </a:r>
            <a:br>
              <a:rPr lang="en-US" sz="2800" dirty="0" smtClean="0">
                <a:solidFill>
                  <a:prstClr val="black"/>
                </a:solidFill>
                <a:latin typeface="Calibri" charset="0"/>
                <a:ea typeface="ＭＳ Ｐゴシック" charset="0"/>
                <a:cs typeface="ＭＳ Ｐゴシック" charset="0"/>
              </a:rPr>
            </a:br>
            <a:endParaRPr lang="en-US" sz="2800" dirty="0" smtClean="0">
              <a:solidFill>
                <a:prstClr val="black"/>
              </a:solidFill>
              <a:latin typeface="Calibri" charset="0"/>
              <a:ea typeface="ＭＳ Ｐゴシック" charset="0"/>
              <a:cs typeface="ＭＳ Ｐゴシック" charset="0"/>
            </a:endParaRPr>
          </a:p>
          <a:p>
            <a:pPr marL="514350" indent="-514350" fontAlgn="base">
              <a:spcBef>
                <a:spcPct val="0"/>
              </a:spcBef>
              <a:spcAft>
                <a:spcPct val="0"/>
              </a:spcAft>
              <a:buAutoNum type="alphaUcParenR"/>
            </a:pPr>
            <a:r>
              <a:rPr lang="en-US" sz="2800" dirty="0" smtClean="0">
                <a:solidFill>
                  <a:prstClr val="black"/>
                </a:solidFill>
                <a:latin typeface="Calibri" charset="0"/>
                <a:ea typeface="ＭＳ Ｐゴシック" charset="0"/>
                <a:cs typeface="ＭＳ Ｐゴシック" charset="0"/>
              </a:rPr>
              <a:t>  </a:t>
            </a:r>
            <a:br>
              <a:rPr lang="en-US" sz="2800" dirty="0" smtClean="0">
                <a:solidFill>
                  <a:prstClr val="black"/>
                </a:solidFill>
                <a:latin typeface="Calibri" charset="0"/>
                <a:ea typeface="ＭＳ Ｐゴシック" charset="0"/>
                <a:cs typeface="ＭＳ Ｐゴシック" charset="0"/>
              </a:rPr>
            </a:br>
            <a:r>
              <a:rPr lang="en-US" sz="2800" dirty="0" smtClean="0">
                <a:solidFill>
                  <a:prstClr val="black"/>
                </a:solidFill>
                <a:latin typeface="Calibri" charset="0"/>
                <a:ea typeface="ＭＳ Ｐゴシック" charset="0"/>
                <a:cs typeface="ＭＳ Ｐゴシック" charset="0"/>
              </a:rPr>
              <a:t/>
            </a:r>
            <a:br>
              <a:rPr lang="en-US" sz="2800" dirty="0" smtClean="0">
                <a:solidFill>
                  <a:prstClr val="black"/>
                </a:solidFill>
                <a:latin typeface="Calibri" charset="0"/>
                <a:ea typeface="ＭＳ Ｐゴシック" charset="0"/>
                <a:cs typeface="ＭＳ Ｐゴシック" charset="0"/>
              </a:rPr>
            </a:br>
            <a:endParaRPr lang="en-US" sz="2800" dirty="0" smtClean="0">
              <a:solidFill>
                <a:prstClr val="black"/>
              </a:solidFill>
              <a:latin typeface="Calibri" charset="0"/>
              <a:ea typeface="ＭＳ Ｐゴシック" charset="0"/>
              <a:cs typeface="ＭＳ Ｐゴシック" charset="0"/>
            </a:endParaRPr>
          </a:p>
          <a:p>
            <a:pPr marL="514350" indent="-514350" fontAlgn="base">
              <a:spcBef>
                <a:spcPct val="0"/>
              </a:spcBef>
              <a:spcAft>
                <a:spcPct val="0"/>
              </a:spcAft>
              <a:buAutoNum type="alphaUcParenR"/>
            </a:pPr>
            <a:r>
              <a:rPr lang="en-US" sz="2800" dirty="0" smtClean="0">
                <a:solidFill>
                  <a:prstClr val="black"/>
                </a:solidFill>
                <a:latin typeface="Calibri" charset="0"/>
                <a:ea typeface="ＭＳ Ｐゴシック" charset="0"/>
                <a:cs typeface="ＭＳ Ｐゴシック" charset="0"/>
              </a:rPr>
              <a:t> </a:t>
            </a:r>
            <a:br>
              <a:rPr lang="en-US" sz="2800" dirty="0" smtClean="0">
                <a:solidFill>
                  <a:prstClr val="black"/>
                </a:solidFill>
                <a:latin typeface="Calibri" charset="0"/>
                <a:ea typeface="ＭＳ Ｐゴシック" charset="0"/>
                <a:cs typeface="ＭＳ Ｐゴシック" charset="0"/>
              </a:rPr>
            </a:br>
            <a:r>
              <a:rPr lang="en-US" sz="2800" dirty="0" smtClean="0">
                <a:solidFill>
                  <a:prstClr val="black"/>
                </a:solidFill>
                <a:latin typeface="Calibri" charset="0"/>
                <a:ea typeface="ＭＳ Ｐゴシック" charset="0"/>
                <a:cs typeface="ＭＳ Ｐゴシック" charset="0"/>
              </a:rPr>
              <a:t> </a:t>
            </a:r>
          </a:p>
        </p:txBody>
      </p:sp>
      <p:sp>
        <p:nvSpPr>
          <p:cNvPr id="5" name="Slide Number Placeholder 4"/>
          <p:cNvSpPr>
            <a:spLocks noGrp="1"/>
          </p:cNvSpPr>
          <p:nvPr>
            <p:ph type="sldNum" sz="quarter" idx="12"/>
          </p:nvPr>
        </p:nvSpPr>
        <p:spPr/>
        <p:txBody>
          <a:bodyPr/>
          <a:lstStyle/>
          <a:p>
            <a:fld id="{BD22AEF0-C4C1-4CAB-89E0-FEFC02B05CA0}" type="slidenum">
              <a:rPr lang="en-CA" smtClean="0">
                <a:hlinkClick r:id="rId4" action="ppaction://hlinksldjump"/>
              </a:rPr>
              <a:pPr/>
              <a:t>21</a:t>
            </a:fld>
            <a:endParaRPr lang="en-CA" dirty="0">
              <a:hlinkClick r:id="" action="ppaction://noaction"/>
            </a:endParaRPr>
          </a:p>
        </p:txBody>
      </p:sp>
      <p:sp>
        <p:nvSpPr>
          <p:cNvPr id="8" name="Rectangle 7"/>
          <p:cNvSpPr/>
          <p:nvPr/>
        </p:nvSpPr>
        <p:spPr>
          <a:xfrm>
            <a:off x="7891839" y="6057900"/>
            <a:ext cx="794961" cy="369332"/>
          </a:xfrm>
          <a:prstGeom prst="rect">
            <a:avLst/>
          </a:prstGeom>
        </p:spPr>
        <p:txBody>
          <a:bodyPr wrap="none">
            <a:spAutoFit/>
          </a:bodyPr>
          <a:lstStyle/>
          <a:p>
            <a:pPr algn="r"/>
            <a:r>
              <a:rPr lang="en-CA" dirty="0" smtClean="0"/>
              <a:t>(</a:t>
            </a:r>
            <a:r>
              <a:rPr lang="en-CA" dirty="0" err="1" smtClean="0"/>
              <a:t>Bruff</a:t>
            </a:r>
            <a:r>
              <a:rPr lang="en-CA" dirty="0" smtClean="0"/>
              <a:t>)</a:t>
            </a:r>
            <a:endParaRPr lang="en-CA" dirty="0"/>
          </a:p>
        </p:txBody>
      </p:sp>
      <p:graphicFrame>
        <p:nvGraphicFramePr>
          <p:cNvPr id="6" name="Object 5"/>
          <p:cNvGraphicFramePr>
            <a:graphicFrameLocks noChangeAspect="1"/>
          </p:cNvGraphicFramePr>
          <p:nvPr/>
        </p:nvGraphicFramePr>
        <p:xfrm>
          <a:off x="3314700" y="2178050"/>
          <a:ext cx="2514600" cy="908050"/>
        </p:xfrm>
        <a:graphic>
          <a:graphicData uri="http://schemas.openxmlformats.org/presentationml/2006/ole">
            <p:oleObj spid="_x0000_s156683" name="Equation" r:id="rId5" imgW="914400" imgH="330120" progId="Equation.3">
              <p:embed/>
            </p:oleObj>
          </a:graphicData>
        </a:graphic>
      </p:graphicFrame>
      <p:graphicFrame>
        <p:nvGraphicFramePr>
          <p:cNvPr id="7" name="Object 6"/>
          <p:cNvGraphicFramePr>
            <a:graphicFrameLocks noChangeAspect="1"/>
          </p:cNvGraphicFramePr>
          <p:nvPr/>
        </p:nvGraphicFramePr>
        <p:xfrm>
          <a:off x="1028700" y="3605547"/>
          <a:ext cx="1606550" cy="558800"/>
        </p:xfrm>
        <a:graphic>
          <a:graphicData uri="http://schemas.openxmlformats.org/presentationml/2006/ole">
            <p:oleObj spid="_x0000_s156684" name="Equation" r:id="rId6" imgW="583920" imgH="203040" progId="Equation.3">
              <p:embed/>
            </p:oleObj>
          </a:graphicData>
        </a:graphic>
      </p:graphicFrame>
      <p:graphicFrame>
        <p:nvGraphicFramePr>
          <p:cNvPr id="9" name="Object 8"/>
          <p:cNvGraphicFramePr>
            <a:graphicFrameLocks noChangeAspect="1"/>
          </p:cNvGraphicFramePr>
          <p:nvPr/>
        </p:nvGraphicFramePr>
        <p:xfrm>
          <a:off x="1003300" y="4711700"/>
          <a:ext cx="1911350" cy="1117600"/>
        </p:xfrm>
        <a:graphic>
          <a:graphicData uri="http://schemas.openxmlformats.org/presentationml/2006/ole">
            <p:oleObj spid="_x0000_s156685" name="Equation" r:id="rId7" imgW="672840" imgH="393480" progId="Equation.3">
              <p:embed/>
            </p:oleObj>
          </a:graphicData>
        </a:graphic>
      </p:graphicFrame>
      <p:sp>
        <p:nvSpPr>
          <p:cNvPr id="13" name="TextBox 12"/>
          <p:cNvSpPr txBox="1"/>
          <p:nvPr/>
        </p:nvSpPr>
        <p:spPr>
          <a:xfrm>
            <a:off x="4572000" y="3707544"/>
            <a:ext cx="4114800" cy="1815882"/>
          </a:xfrm>
          <a:prstGeom prst="rect">
            <a:avLst/>
          </a:prstGeom>
          <a:noFill/>
        </p:spPr>
        <p:txBody>
          <a:bodyPr wrap="square" rtlCol="0">
            <a:spAutoFit/>
          </a:bodyPr>
          <a:lstStyle/>
          <a:p>
            <a:pPr marL="514350" indent="-514350">
              <a:buFont typeface="Wingdings" pitchFamily="2" charset="2"/>
              <a:buAutoNum type="alphaUcParenR" startAt="3"/>
            </a:pPr>
            <a:r>
              <a:rPr lang="en-CA" sz="2800" dirty="0" smtClean="0"/>
              <a:t/>
            </a:r>
            <a:br>
              <a:rPr lang="en-CA" sz="2800" dirty="0" smtClean="0"/>
            </a:br>
            <a:r>
              <a:rPr lang="en-CA" sz="2800" dirty="0" smtClean="0"/>
              <a:t/>
            </a:r>
            <a:br>
              <a:rPr lang="en-CA" sz="2800" dirty="0" smtClean="0"/>
            </a:br>
            <a:endParaRPr lang="en-CA" sz="2800" dirty="0" smtClean="0"/>
          </a:p>
          <a:p>
            <a:pPr marL="514350" indent="-514350">
              <a:buAutoNum type="alphaUcParenR" startAt="3"/>
            </a:pPr>
            <a:r>
              <a:rPr lang="en-CA" sz="2800" dirty="0" smtClean="0"/>
              <a:t>none of the above</a:t>
            </a:r>
            <a:endParaRPr lang="en-CA" sz="2800" dirty="0"/>
          </a:p>
        </p:txBody>
      </p:sp>
      <p:graphicFrame>
        <p:nvGraphicFramePr>
          <p:cNvPr id="11" name="Object 10"/>
          <p:cNvGraphicFramePr>
            <a:graphicFrameLocks noChangeAspect="1"/>
          </p:cNvGraphicFramePr>
          <p:nvPr/>
        </p:nvGraphicFramePr>
        <p:xfrm>
          <a:off x="5029200" y="3429000"/>
          <a:ext cx="1946275" cy="1117600"/>
        </p:xfrm>
        <a:graphic>
          <a:graphicData uri="http://schemas.openxmlformats.org/presentationml/2006/ole">
            <p:oleObj spid="_x0000_s156686" name="Equation" r:id="rId8" imgW="685800" imgH="393480" progId="Equation.3">
              <p:embed/>
            </p:oleObj>
          </a:graphicData>
        </a:graphic>
      </p:graphicFrame>
      <p:sp>
        <p:nvSpPr>
          <p:cNvPr id="12" name="TextBox 11">
            <a:hlinkClick r:id="rId9" action="ppaction://hlinksldjump"/>
          </p:cNvPr>
          <p:cNvSpPr txBox="1"/>
          <p:nvPr/>
        </p:nvSpPr>
        <p:spPr>
          <a:xfrm>
            <a:off x="457200" y="457200"/>
            <a:ext cx="1493486" cy="461665"/>
          </a:xfrm>
          <a:prstGeom prst="rect">
            <a:avLst/>
          </a:prstGeom>
          <a:solidFill>
            <a:schemeClr val="accent1">
              <a:lumMod val="75000"/>
            </a:schemeClr>
          </a:solidFill>
          <a:ln>
            <a:solidFill>
              <a:schemeClr val="accent1">
                <a:lumMod val="75000"/>
              </a:schemeClr>
            </a:solidFill>
          </a:ln>
        </p:spPr>
        <p:txBody>
          <a:bodyPr wrap="none" rtlCol="0">
            <a:spAutoFit/>
          </a:bodyPr>
          <a:lstStyle/>
          <a:p>
            <a:r>
              <a:rPr lang="en-US" sz="2400" dirty="0" smtClean="0">
                <a:solidFill>
                  <a:schemeClr val="bg1"/>
                </a:solidFill>
              </a:rPr>
              <a:t>evaluation</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Clicker question</a:t>
            </a:r>
            <a:endParaRPr lang="en-CA"/>
          </a:p>
        </p:txBody>
      </p:sp>
      <p:sp>
        <p:nvSpPr>
          <p:cNvPr id="3" name="Content Placeholder 2"/>
          <p:cNvSpPr>
            <a:spLocks noGrp="1"/>
          </p:cNvSpPr>
          <p:nvPr>
            <p:ph idx="1"/>
          </p:nvPr>
        </p:nvSpPr>
        <p:spPr>
          <a:xfrm>
            <a:off x="457200" y="1143000"/>
            <a:ext cx="8229600" cy="5029200"/>
          </a:xfrm>
        </p:spPr>
        <p:txBody>
          <a:bodyPr>
            <a:noAutofit/>
          </a:bodyPr>
          <a:lstStyle/>
          <a:p>
            <a:pPr marL="0" indent="0">
              <a:buNone/>
            </a:pPr>
            <a:r>
              <a:rPr lang="en-US" sz="2800" dirty="0" smtClean="0"/>
              <a:t>To minimize the work you do getting a heavy bag of groceries from the first floor to the second floor of a building, you should</a:t>
            </a:r>
          </a:p>
          <a:p>
            <a:pPr marL="457200" indent="-457200">
              <a:buFont typeface="+mj-lt"/>
              <a:buAutoNum type="alphaUcPeriod"/>
            </a:pPr>
            <a:endParaRPr lang="en-US" sz="2800" dirty="0" smtClean="0"/>
          </a:p>
          <a:p>
            <a:pPr marL="457200" indent="-457200">
              <a:buFont typeface="+mj-lt"/>
              <a:buAutoNum type="alphaUcPeriod"/>
            </a:pPr>
            <a:r>
              <a:rPr lang="en-US" sz="2800" dirty="0" smtClean="0"/>
              <a:t>carry the bag up the stairs</a:t>
            </a:r>
          </a:p>
          <a:p>
            <a:pPr marL="457200" indent="-457200">
              <a:buFont typeface="+mj-lt"/>
              <a:buAutoNum type="alphaUcPeriod"/>
            </a:pPr>
            <a:r>
              <a:rPr lang="en-US" sz="2800" dirty="0" smtClean="0"/>
              <a:t>carry the bag up in an elevator</a:t>
            </a:r>
          </a:p>
          <a:p>
            <a:pPr marL="457200" indent="-457200">
              <a:buFont typeface="+mj-lt"/>
              <a:buAutoNum type="alphaUcPeriod"/>
            </a:pPr>
            <a:r>
              <a:rPr lang="en-US" sz="2800" dirty="0" smtClean="0"/>
              <a:t>put the bag on the floor of an elevator, ride up with it, and then pick up the bag again</a:t>
            </a:r>
          </a:p>
          <a:p>
            <a:pPr marL="457200" indent="-457200">
              <a:buFont typeface="+mj-lt"/>
              <a:buAutoNum type="alphaUcPeriod"/>
            </a:pPr>
            <a:r>
              <a:rPr lang="en-US" sz="2800" dirty="0" smtClean="0"/>
              <a:t>carry the bag up a ramp</a:t>
            </a:r>
          </a:p>
          <a:p>
            <a:pPr marL="457200" indent="-457200">
              <a:buFont typeface="+mj-lt"/>
              <a:buAutoNum type="alphaUcPeriod"/>
            </a:pPr>
            <a:r>
              <a:rPr lang="en-US" sz="2800" dirty="0" smtClean="0"/>
              <a:t>put the bag in a cart and push it up a ramp</a:t>
            </a:r>
          </a:p>
        </p:txBody>
      </p:sp>
      <p:sp>
        <p:nvSpPr>
          <p:cNvPr id="5" name="Slide Number Placeholder 4"/>
          <p:cNvSpPr>
            <a:spLocks noGrp="1"/>
          </p:cNvSpPr>
          <p:nvPr>
            <p:ph type="sldNum" sz="quarter" idx="12"/>
          </p:nvPr>
        </p:nvSpPr>
        <p:spPr/>
        <p:txBody>
          <a:bodyPr/>
          <a:lstStyle/>
          <a:p>
            <a:fld id="{BD22AEF0-C4C1-4CAB-89E0-FEFC02B05CA0}" type="slidenum">
              <a:rPr lang="en-CA" smtClean="0">
                <a:hlinkClick r:id="rId3" action="ppaction://hlinksldjump"/>
              </a:rPr>
              <a:pPr/>
              <a:t>22</a:t>
            </a:fld>
            <a:endParaRPr lang="en-CA" dirty="0"/>
          </a:p>
        </p:txBody>
      </p:sp>
      <p:sp>
        <p:nvSpPr>
          <p:cNvPr id="8" name="Rectangle 7"/>
          <p:cNvSpPr/>
          <p:nvPr/>
        </p:nvSpPr>
        <p:spPr>
          <a:xfrm>
            <a:off x="7490895" y="6057900"/>
            <a:ext cx="1195905" cy="369332"/>
          </a:xfrm>
          <a:prstGeom prst="rect">
            <a:avLst/>
          </a:prstGeom>
        </p:spPr>
        <p:txBody>
          <a:bodyPr wrap="none">
            <a:spAutoFit/>
          </a:bodyPr>
          <a:lstStyle/>
          <a:p>
            <a:pPr algn="r"/>
            <a:r>
              <a:rPr lang="en-CA" dirty="0" smtClean="0"/>
              <a:t>(</a:t>
            </a:r>
            <a:r>
              <a:rPr lang="en-CA" dirty="0" err="1" smtClean="0"/>
              <a:t>Chasteen</a:t>
            </a:r>
            <a:r>
              <a:rPr lang="en-CA" dirty="0" smtClean="0"/>
              <a:t>)</a:t>
            </a:r>
            <a:endParaRPr lang="en-CA" dirty="0"/>
          </a:p>
        </p:txBody>
      </p:sp>
      <p:sp>
        <p:nvSpPr>
          <p:cNvPr id="6" name="TextBox 5">
            <a:hlinkClick r:id="rId4" action="ppaction://hlinksldjump"/>
          </p:cNvPr>
          <p:cNvSpPr txBox="1"/>
          <p:nvPr/>
        </p:nvSpPr>
        <p:spPr>
          <a:xfrm>
            <a:off x="342900" y="342900"/>
            <a:ext cx="1770806" cy="461665"/>
          </a:xfrm>
          <a:prstGeom prst="rect">
            <a:avLst/>
          </a:prstGeom>
          <a:solidFill>
            <a:schemeClr val="tx2">
              <a:lumMod val="75000"/>
            </a:schemeClr>
          </a:solidFill>
          <a:ln>
            <a:solidFill>
              <a:schemeClr val="accent1">
                <a:lumMod val="75000"/>
              </a:schemeClr>
            </a:solidFill>
          </a:ln>
        </p:spPr>
        <p:txBody>
          <a:bodyPr wrap="none" rtlCol="0">
            <a:spAutoFit/>
          </a:bodyPr>
          <a:lstStyle/>
          <a:p>
            <a:r>
              <a:rPr lang="en-US" sz="2400" dirty="0" smtClean="0">
                <a:solidFill>
                  <a:schemeClr val="bg1"/>
                </a:solidFill>
              </a:rPr>
              <a:t>“big picture”</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Clicker question</a:t>
            </a:r>
            <a:endParaRPr lang="en-CA"/>
          </a:p>
        </p:txBody>
      </p:sp>
      <p:sp>
        <p:nvSpPr>
          <p:cNvPr id="3" name="Content Placeholder 2"/>
          <p:cNvSpPr>
            <a:spLocks noGrp="1"/>
          </p:cNvSpPr>
          <p:nvPr>
            <p:ph idx="1"/>
          </p:nvPr>
        </p:nvSpPr>
        <p:spPr>
          <a:xfrm>
            <a:off x="457200" y="1143000"/>
            <a:ext cx="8229600" cy="5029200"/>
          </a:xfrm>
        </p:spPr>
        <p:txBody>
          <a:bodyPr>
            <a:noAutofit/>
          </a:bodyPr>
          <a:lstStyle/>
          <a:p>
            <a:pPr marL="0" indent="0">
              <a:buNone/>
            </a:pPr>
            <a:r>
              <a:rPr lang="en-US" sz="2800" dirty="0" smtClean="0"/>
              <a:t>For the data set displayed in the following histogram, which would be larger, the mean or the median?</a:t>
            </a: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r>
              <a:rPr lang="en-CA" sz="2800" dirty="0" smtClean="0"/>
              <a:t/>
            </a:r>
            <a:br>
              <a:rPr lang="en-CA" sz="2800" dirty="0" smtClean="0"/>
            </a:br>
            <a:endParaRPr lang="en-US" sz="2800" dirty="0" smtClean="0"/>
          </a:p>
          <a:p>
            <a:pPr marL="514350" indent="-514350">
              <a:buAutoNum type="alphaUcParenR"/>
            </a:pPr>
            <a:r>
              <a:rPr lang="en-US" sz="2800" dirty="0" smtClean="0"/>
              <a:t>mean</a:t>
            </a:r>
          </a:p>
          <a:p>
            <a:pPr marL="514350" indent="-514350">
              <a:buAutoNum type="alphaUcParenR"/>
            </a:pPr>
            <a:r>
              <a:rPr lang="en-US" sz="2800" dirty="0" smtClean="0"/>
              <a:t>median</a:t>
            </a:r>
          </a:p>
          <a:p>
            <a:pPr marL="514350" indent="-514350">
              <a:buAutoNum type="alphaUcParenR"/>
            </a:pPr>
            <a:r>
              <a:rPr lang="en-US" sz="2800" dirty="0" smtClean="0"/>
              <a:t>can’t tell from the given histogram</a:t>
            </a:r>
          </a:p>
        </p:txBody>
      </p:sp>
      <p:sp>
        <p:nvSpPr>
          <p:cNvPr id="5" name="Slide Number Placeholder 4"/>
          <p:cNvSpPr>
            <a:spLocks noGrp="1"/>
          </p:cNvSpPr>
          <p:nvPr>
            <p:ph type="sldNum" sz="quarter" idx="12"/>
          </p:nvPr>
        </p:nvSpPr>
        <p:spPr/>
        <p:txBody>
          <a:bodyPr/>
          <a:lstStyle/>
          <a:p>
            <a:fld id="{BD22AEF0-C4C1-4CAB-89E0-FEFC02B05CA0}" type="slidenum">
              <a:rPr lang="en-CA" smtClean="0">
                <a:hlinkClick r:id="rId3" action="ppaction://hlinksldjump"/>
              </a:rPr>
              <a:pPr/>
              <a:t>23</a:t>
            </a:fld>
            <a:endParaRPr lang="en-CA" dirty="0">
              <a:hlinkClick r:id="rId3" action="ppaction://hlinksldjump"/>
            </a:endParaRPr>
          </a:p>
        </p:txBody>
      </p:sp>
      <p:sp>
        <p:nvSpPr>
          <p:cNvPr id="8" name="Rectangle 7"/>
          <p:cNvSpPr/>
          <p:nvPr/>
        </p:nvSpPr>
        <p:spPr>
          <a:xfrm>
            <a:off x="4251996" y="6260068"/>
            <a:ext cx="4434804" cy="369332"/>
          </a:xfrm>
          <a:prstGeom prst="rect">
            <a:avLst/>
          </a:prstGeom>
        </p:spPr>
        <p:txBody>
          <a:bodyPr wrap="none">
            <a:spAutoFit/>
          </a:bodyPr>
          <a:lstStyle/>
          <a:p>
            <a:pPr algn="r"/>
            <a:r>
              <a:rPr lang="en-CA" dirty="0" smtClean="0"/>
              <a:t>(Peck, mathquest.carroll.edu/resources.html)</a:t>
            </a:r>
            <a:endParaRPr lang="en-CA" dirty="0"/>
          </a:p>
        </p:txBody>
      </p:sp>
      <p:pic>
        <p:nvPicPr>
          <p:cNvPr id="77826" name="Picture 2" descr="ch3q13a"/>
          <p:cNvPicPr>
            <a:picLocks noChangeAspect="1" noChangeArrowheads="1"/>
          </p:cNvPicPr>
          <p:nvPr/>
        </p:nvPicPr>
        <p:blipFill>
          <a:blip r:embed="rId4" cstate="print"/>
          <a:srcRect/>
          <a:stretch>
            <a:fillRect/>
          </a:stretch>
        </p:blipFill>
        <p:spPr bwMode="auto">
          <a:xfrm>
            <a:off x="3314700" y="2286000"/>
            <a:ext cx="4114800" cy="2743200"/>
          </a:xfrm>
          <a:prstGeom prst="rect">
            <a:avLst/>
          </a:prstGeom>
          <a:noFill/>
          <a:ln w="9525">
            <a:noFill/>
            <a:miter lim="800000"/>
            <a:headEnd/>
            <a:tailEnd/>
          </a:ln>
        </p:spPr>
      </p:pic>
      <p:sp>
        <p:nvSpPr>
          <p:cNvPr id="7" name="TextBox 6">
            <a:hlinkClick r:id="rId5" action="ppaction://hlinksldjump"/>
          </p:cNvPr>
          <p:cNvSpPr txBox="1"/>
          <p:nvPr/>
        </p:nvSpPr>
        <p:spPr>
          <a:xfrm>
            <a:off x="342900" y="342900"/>
            <a:ext cx="2332113" cy="461665"/>
          </a:xfrm>
          <a:prstGeom prst="rect">
            <a:avLst/>
          </a:prstGeom>
          <a:solidFill>
            <a:schemeClr val="accent1">
              <a:lumMod val="75000"/>
            </a:schemeClr>
          </a:solidFill>
          <a:ln>
            <a:solidFill>
              <a:schemeClr val="accent1">
                <a:lumMod val="75000"/>
              </a:schemeClr>
            </a:solidFill>
          </a:ln>
        </p:spPr>
        <p:txBody>
          <a:bodyPr wrap="none" rtlCol="0">
            <a:spAutoFit/>
          </a:bodyPr>
          <a:lstStyle/>
          <a:p>
            <a:r>
              <a:rPr lang="en-US" sz="2400" dirty="0" smtClean="0">
                <a:solidFill>
                  <a:schemeClr val="bg1"/>
                </a:solidFill>
              </a:rPr>
              <a:t>check knowledge</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Clicker question</a:t>
            </a:r>
            <a:endParaRPr lang="en-CA" dirty="0"/>
          </a:p>
        </p:txBody>
      </p:sp>
      <p:sp>
        <p:nvSpPr>
          <p:cNvPr id="3" name="Content Placeholder 2"/>
          <p:cNvSpPr>
            <a:spLocks noGrp="1"/>
          </p:cNvSpPr>
          <p:nvPr>
            <p:ph idx="1"/>
          </p:nvPr>
        </p:nvSpPr>
        <p:spPr>
          <a:xfrm>
            <a:off x="457200" y="1143000"/>
            <a:ext cx="8229600" cy="5029200"/>
          </a:xfrm>
        </p:spPr>
        <p:txBody>
          <a:bodyPr>
            <a:noAutofit/>
          </a:bodyPr>
          <a:lstStyle/>
          <a:p>
            <a:pPr marL="0" indent="0">
              <a:buNone/>
            </a:pPr>
            <a:r>
              <a:rPr lang="en-US" sz="2800" dirty="0" smtClean="0"/>
              <a:t>Can your eyes resolve things better at night or during the day?</a:t>
            </a:r>
            <a:r>
              <a:rPr lang="en-CA" sz="2800" dirty="0" smtClean="0"/>
              <a:t/>
            </a:r>
            <a:br>
              <a:rPr lang="en-CA" sz="2800" dirty="0" smtClean="0"/>
            </a:br>
            <a:endParaRPr lang="en-US" sz="2800" dirty="0" smtClean="0"/>
          </a:p>
          <a:p>
            <a:pPr marL="514350" indent="-514350">
              <a:buAutoNum type="alphaUcParenR"/>
            </a:pPr>
            <a:r>
              <a:rPr lang="en-US" sz="2800" dirty="0" smtClean="0"/>
              <a:t>you can resolve things better at night</a:t>
            </a:r>
          </a:p>
          <a:p>
            <a:pPr marL="514350" indent="-514350">
              <a:buAutoNum type="alphaUcParenR"/>
            </a:pPr>
            <a:r>
              <a:rPr lang="en-US" sz="2800" dirty="0" smtClean="0"/>
              <a:t>you can resolve things better during the day</a:t>
            </a:r>
          </a:p>
          <a:p>
            <a:pPr marL="514350" indent="-514350">
              <a:buAutoNum type="alphaUcParenR"/>
            </a:pPr>
            <a:r>
              <a:rPr lang="en-US" sz="2800" dirty="0" smtClean="0"/>
              <a:t>you can resolve things the same during the day and at night</a:t>
            </a:r>
          </a:p>
        </p:txBody>
      </p:sp>
      <p:sp>
        <p:nvSpPr>
          <p:cNvPr id="5" name="Slide Number Placeholder 4"/>
          <p:cNvSpPr>
            <a:spLocks noGrp="1"/>
          </p:cNvSpPr>
          <p:nvPr>
            <p:ph type="sldNum" sz="quarter" idx="12"/>
          </p:nvPr>
        </p:nvSpPr>
        <p:spPr/>
        <p:txBody>
          <a:bodyPr/>
          <a:lstStyle/>
          <a:p>
            <a:fld id="{BD22AEF0-C4C1-4CAB-89E0-FEFC02B05CA0}" type="slidenum">
              <a:rPr lang="en-CA" smtClean="0">
                <a:hlinkClick r:id="rId3" action="ppaction://hlinksldjump"/>
              </a:rPr>
              <a:pPr/>
              <a:t>24</a:t>
            </a:fld>
            <a:endParaRPr lang="en-CA" dirty="0">
              <a:hlinkClick r:id="rId3" action="ppaction://hlinksldjump"/>
            </a:endParaRPr>
          </a:p>
        </p:txBody>
      </p:sp>
      <p:sp>
        <p:nvSpPr>
          <p:cNvPr id="7" name="TextBox 6">
            <a:hlinkClick r:id="rId4" action="ppaction://hlinksldjump"/>
          </p:cNvPr>
          <p:cNvSpPr txBox="1"/>
          <p:nvPr/>
        </p:nvSpPr>
        <p:spPr>
          <a:xfrm>
            <a:off x="342900" y="342900"/>
            <a:ext cx="2273508" cy="461665"/>
          </a:xfrm>
          <a:prstGeom prst="rect">
            <a:avLst/>
          </a:prstGeom>
          <a:solidFill>
            <a:schemeClr val="tx2">
              <a:lumMod val="20000"/>
              <a:lumOff val="80000"/>
            </a:schemeClr>
          </a:solidFill>
          <a:ln>
            <a:solidFill>
              <a:schemeClr val="accent1">
                <a:lumMod val="50000"/>
              </a:schemeClr>
            </a:solidFill>
          </a:ln>
        </p:spPr>
        <p:txBody>
          <a:bodyPr wrap="none" rtlCol="0">
            <a:spAutoFit/>
          </a:bodyPr>
          <a:lstStyle/>
          <a:p>
            <a:r>
              <a:rPr lang="en-US" sz="2400" dirty="0" smtClean="0">
                <a:solidFill>
                  <a:schemeClr val="accent1">
                    <a:lumMod val="50000"/>
                  </a:schemeClr>
                </a:solidFill>
              </a:rPr>
              <a:t>provoke thinking</a:t>
            </a:r>
            <a:endParaRPr lang="en-US"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do you think is most interesting about this picture?</a:t>
            </a:r>
            <a:endParaRPr lang="en-CA" dirty="0"/>
          </a:p>
        </p:txBody>
      </p:sp>
      <p:sp>
        <p:nvSpPr>
          <p:cNvPr id="3" name="Content Placeholder 2"/>
          <p:cNvSpPr>
            <a:spLocks noGrp="1"/>
          </p:cNvSpPr>
          <p:nvPr>
            <p:ph idx="1"/>
          </p:nvPr>
        </p:nvSpPr>
        <p:spPr>
          <a:xfrm>
            <a:off x="5600700" y="1257300"/>
            <a:ext cx="3200400" cy="4114800"/>
          </a:xfrm>
        </p:spPr>
        <p:txBody>
          <a:bodyPr>
            <a:normAutofit/>
          </a:bodyPr>
          <a:lstStyle/>
          <a:p>
            <a:pPr marL="514350" indent="-514350">
              <a:buAutoNum type="alphaUcParenR"/>
            </a:pPr>
            <a:r>
              <a:rPr lang="en-CA" sz="2800" dirty="0" smtClean="0"/>
              <a:t>lunar eclipse</a:t>
            </a:r>
          </a:p>
          <a:p>
            <a:pPr marL="514350" indent="-514350">
              <a:buAutoNum type="alphaUcParenR"/>
            </a:pPr>
            <a:r>
              <a:rPr lang="en-CA" sz="2800" dirty="0" smtClean="0"/>
              <a:t>solar eclipse</a:t>
            </a:r>
          </a:p>
          <a:p>
            <a:pPr marL="514350" indent="-514350">
              <a:buAutoNum type="alphaUcParenR"/>
            </a:pPr>
            <a:r>
              <a:rPr lang="en-CA" sz="2800" dirty="0" smtClean="0"/>
              <a:t>cloud blocking the Sun</a:t>
            </a:r>
          </a:p>
          <a:p>
            <a:pPr marL="514350" indent="-514350">
              <a:buAutoNum type="alphaUcParenR"/>
            </a:pPr>
            <a:r>
              <a:rPr lang="en-CA" sz="2800" dirty="0" smtClean="0"/>
              <a:t>sunspots</a:t>
            </a:r>
          </a:p>
          <a:p>
            <a:pPr marL="514350" indent="-514350">
              <a:buAutoNum type="alphaUcParenR"/>
            </a:pPr>
            <a:r>
              <a:rPr lang="en-CA" sz="2800" dirty="0" smtClean="0"/>
              <a:t>other</a:t>
            </a:r>
            <a:endParaRPr lang="en-CA" sz="2800" dirty="0"/>
          </a:p>
        </p:txBody>
      </p:sp>
      <p:sp>
        <p:nvSpPr>
          <p:cNvPr id="5" name="Slide Number Placeholder 4"/>
          <p:cNvSpPr>
            <a:spLocks noGrp="1"/>
          </p:cNvSpPr>
          <p:nvPr>
            <p:ph type="sldNum" sz="quarter" idx="12"/>
          </p:nvPr>
        </p:nvSpPr>
        <p:spPr/>
        <p:txBody>
          <a:bodyPr/>
          <a:lstStyle/>
          <a:p>
            <a:fld id="{BD22AEF0-C4C1-4CAB-89E0-FEFC02B05CA0}" type="slidenum">
              <a:rPr lang="en-CA" smtClean="0">
                <a:hlinkClick r:id="rId3" action="ppaction://hlinksldjump"/>
              </a:rPr>
              <a:pPr/>
              <a:t>25</a:t>
            </a:fld>
            <a:endParaRPr lang="en-CA" dirty="0"/>
          </a:p>
        </p:txBody>
      </p:sp>
      <p:pic>
        <p:nvPicPr>
          <p:cNvPr id="1027" name="Picture 3"/>
          <p:cNvPicPr>
            <a:picLocks noChangeAspect="1" noChangeArrowheads="1"/>
          </p:cNvPicPr>
          <p:nvPr/>
        </p:nvPicPr>
        <p:blipFill>
          <a:blip r:embed="rId4" cstate="print"/>
          <a:srcRect/>
          <a:stretch>
            <a:fillRect/>
          </a:stretch>
        </p:blipFill>
        <p:spPr bwMode="auto">
          <a:xfrm>
            <a:off x="114300" y="1371600"/>
            <a:ext cx="5029200" cy="5029200"/>
          </a:xfrm>
          <a:prstGeom prst="rect">
            <a:avLst/>
          </a:prstGeom>
          <a:noFill/>
          <a:ln w="9525">
            <a:noFill/>
            <a:miter lim="800000"/>
            <a:headEnd/>
            <a:tailEnd/>
          </a:ln>
        </p:spPr>
      </p:pic>
      <p:sp>
        <p:nvSpPr>
          <p:cNvPr id="8" name="TextBox 7"/>
          <p:cNvSpPr txBox="1"/>
          <p:nvPr/>
        </p:nvSpPr>
        <p:spPr>
          <a:xfrm>
            <a:off x="2057400" y="5943600"/>
            <a:ext cx="6743700" cy="646331"/>
          </a:xfrm>
          <a:prstGeom prst="rect">
            <a:avLst/>
          </a:prstGeom>
          <a:noFill/>
        </p:spPr>
        <p:txBody>
          <a:bodyPr wrap="square" rtlCol="0">
            <a:spAutoFit/>
          </a:bodyPr>
          <a:lstStyle/>
          <a:p>
            <a:pPr algn="r"/>
            <a:r>
              <a:rPr lang="en-CA" dirty="0" smtClean="0"/>
              <a:t>Astronomy Picture of the Day</a:t>
            </a:r>
            <a:br>
              <a:rPr lang="en-CA" dirty="0" smtClean="0"/>
            </a:br>
            <a:r>
              <a:rPr lang="en-CA" dirty="0" smtClean="0"/>
              <a:t>2011 January 5</a:t>
            </a:r>
            <a:endParaRPr lang="en-CA" dirty="0"/>
          </a:p>
        </p:txBody>
      </p:sp>
      <p:pic>
        <p:nvPicPr>
          <p:cNvPr id="1030" name="Picture 6"/>
          <p:cNvPicPr>
            <a:picLocks noChangeAspect="1" noChangeArrowheads="1"/>
          </p:cNvPicPr>
          <p:nvPr/>
        </p:nvPicPr>
        <p:blipFill>
          <a:blip r:embed="rId4" cstate="print"/>
          <a:srcRect l="36987" t="25794" r="55691" b="66396"/>
          <a:stretch>
            <a:fillRect/>
          </a:stretch>
        </p:blipFill>
        <p:spPr bwMode="auto">
          <a:xfrm>
            <a:off x="1028700" y="1638300"/>
            <a:ext cx="2286000" cy="2438400"/>
          </a:xfrm>
          <a:prstGeom prst="rect">
            <a:avLst/>
          </a:prstGeom>
          <a:noFill/>
          <a:ln w="9525">
            <a:solidFill>
              <a:schemeClr val="tx1"/>
            </a:solidFill>
            <a:miter lim="800000"/>
            <a:headEnd/>
            <a:tailEnd/>
          </a:ln>
        </p:spPr>
      </p:pic>
      <p:sp>
        <p:nvSpPr>
          <p:cNvPr id="9" name="TextBox 8">
            <a:hlinkClick r:id="rId5" action="ppaction://hlinksldjump"/>
          </p:cNvPr>
          <p:cNvSpPr txBox="1"/>
          <p:nvPr/>
        </p:nvSpPr>
        <p:spPr>
          <a:xfrm>
            <a:off x="228600" y="685800"/>
            <a:ext cx="1222899" cy="461665"/>
          </a:xfrm>
          <a:prstGeom prst="rect">
            <a:avLst/>
          </a:prstGeom>
          <a:solidFill>
            <a:schemeClr val="tx2">
              <a:lumMod val="20000"/>
              <a:lumOff val="80000"/>
            </a:schemeClr>
          </a:solidFill>
          <a:ln>
            <a:solidFill>
              <a:schemeClr val="accent1">
                <a:lumMod val="50000"/>
              </a:schemeClr>
            </a:solidFill>
          </a:ln>
        </p:spPr>
        <p:txBody>
          <a:bodyPr wrap="none" rtlCol="0">
            <a:spAutoFit/>
          </a:bodyPr>
          <a:lstStyle/>
          <a:p>
            <a:r>
              <a:rPr lang="en-US" sz="2400" dirty="0" smtClean="0">
                <a:solidFill>
                  <a:schemeClr val="accent1">
                    <a:lumMod val="50000"/>
                  </a:schemeClr>
                </a:solidFill>
              </a:rPr>
              <a:t>discover</a:t>
            </a:r>
            <a:endParaRPr lang="en-US" sz="2400"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tx1"/>
                </a:solidFill>
                <a:effectLst/>
                <a:uLnTx/>
                <a:uFillTx/>
                <a:latin typeface="+mj-lt"/>
                <a:ea typeface="+mj-ea"/>
                <a:cs typeface="+mj-cs"/>
              </a:rPr>
              <a:t>Clicker question</a:t>
            </a:r>
            <a:endParaRPr kumimoji="0" lang="en-C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0482" name="Text Box 4"/>
          <p:cNvSpPr txBox="1">
            <a:spLocks noChangeArrowheads="1"/>
          </p:cNvSpPr>
          <p:nvPr/>
        </p:nvSpPr>
        <p:spPr bwMode="auto">
          <a:xfrm>
            <a:off x="549275" y="844846"/>
            <a:ext cx="826135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50000"/>
              </a:spcBef>
              <a:spcAft>
                <a:spcPct val="0"/>
              </a:spcAft>
            </a:pPr>
            <a:r>
              <a:rPr lang="en-US" sz="2800" dirty="0" smtClean="0">
                <a:solidFill>
                  <a:srgbClr val="000000"/>
                </a:solidFill>
                <a:latin typeface="+mn-lt"/>
              </a:rPr>
              <a:t>String 1 has a linear mass-density of 3.00 g/cm and string 2 has a linear mass density of 5.00 g/cm. They are under tension due to a hanging block of mass M = 500 g.  (a) Calculate the wave speed in each string. </a:t>
            </a:r>
            <a:endParaRPr lang="en-US" sz="2800" dirty="0">
              <a:solidFill>
                <a:srgbClr val="000000"/>
              </a:solidFill>
              <a:latin typeface="+mn-lt"/>
            </a:endParaRPr>
          </a:p>
          <a:p>
            <a:pPr defTabSz="914400" eaLnBrk="1" fontAlgn="base" hangingPunct="1">
              <a:spcBef>
                <a:spcPct val="50000"/>
              </a:spcBef>
              <a:spcAft>
                <a:spcPct val="0"/>
              </a:spcAft>
            </a:pPr>
            <a:r>
              <a:rPr lang="en-US" sz="2800" dirty="0" smtClean="0">
                <a:solidFill>
                  <a:srgbClr val="000000"/>
                </a:solidFill>
                <a:latin typeface="+mn-lt"/>
              </a:rPr>
              <a:t>Which equation sets up the problem correctly?</a:t>
            </a:r>
          </a:p>
        </p:txBody>
      </p:sp>
      <p:grpSp>
        <p:nvGrpSpPr>
          <p:cNvPr id="2" name="Group 2"/>
          <p:cNvGrpSpPr/>
          <p:nvPr/>
        </p:nvGrpSpPr>
        <p:grpSpPr>
          <a:xfrm>
            <a:off x="5525589" y="3302000"/>
            <a:ext cx="3130550" cy="3254375"/>
            <a:chOff x="968375" y="3302000"/>
            <a:chExt cx="3130550" cy="3254375"/>
          </a:xfrm>
        </p:grpSpPr>
        <p:sp>
          <p:nvSpPr>
            <p:cNvPr id="20483" name="Oval 17"/>
            <p:cNvSpPr>
              <a:spLocks noChangeArrowheads="1"/>
            </p:cNvSpPr>
            <p:nvPr/>
          </p:nvSpPr>
          <p:spPr bwMode="auto">
            <a:xfrm flipH="1">
              <a:off x="2713038" y="3787775"/>
              <a:ext cx="246062" cy="268288"/>
            </a:xfrm>
            <a:prstGeom prst="ellipse">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grpSp>
          <p:nvGrpSpPr>
            <p:cNvPr id="3" name="Group 47"/>
            <p:cNvGrpSpPr>
              <a:grpSpLocks/>
            </p:cNvGrpSpPr>
            <p:nvPr/>
          </p:nvGrpSpPr>
          <p:grpSpPr bwMode="auto">
            <a:xfrm>
              <a:off x="968375" y="3354388"/>
              <a:ext cx="3130550" cy="2659062"/>
              <a:chOff x="610" y="2113"/>
              <a:chExt cx="1972" cy="1675"/>
            </a:xfrm>
          </p:grpSpPr>
          <p:grpSp>
            <p:nvGrpSpPr>
              <p:cNvPr id="5" name="Group 24"/>
              <p:cNvGrpSpPr>
                <a:grpSpLocks/>
              </p:cNvGrpSpPr>
              <p:nvPr/>
            </p:nvGrpSpPr>
            <p:grpSpPr bwMode="auto">
              <a:xfrm>
                <a:off x="610" y="2113"/>
                <a:ext cx="881" cy="1065"/>
                <a:chOff x="610" y="2113"/>
                <a:chExt cx="881" cy="1065"/>
              </a:xfrm>
            </p:grpSpPr>
            <p:sp>
              <p:nvSpPr>
                <p:cNvPr id="20519" name="Line 5"/>
                <p:cNvSpPr>
                  <a:spLocks noChangeShapeType="1"/>
                </p:cNvSpPr>
                <p:nvPr/>
              </p:nvSpPr>
              <p:spPr bwMode="auto">
                <a:xfrm flipH="1">
                  <a:off x="623" y="2113"/>
                  <a:ext cx="7" cy="50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20" name="Line 6"/>
                <p:cNvSpPr>
                  <a:spLocks noChangeShapeType="1"/>
                </p:cNvSpPr>
                <p:nvPr/>
              </p:nvSpPr>
              <p:spPr bwMode="auto">
                <a:xfrm flipV="1">
                  <a:off x="610" y="2622"/>
                  <a:ext cx="650" cy="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21" name="Line 7"/>
                <p:cNvSpPr>
                  <a:spLocks noChangeShapeType="1"/>
                </p:cNvSpPr>
                <p:nvPr/>
              </p:nvSpPr>
              <p:spPr bwMode="auto">
                <a:xfrm flipV="1">
                  <a:off x="1260" y="2467"/>
                  <a:ext cx="109" cy="1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22" name="Oval 8"/>
                <p:cNvSpPr>
                  <a:spLocks noChangeArrowheads="1"/>
                </p:cNvSpPr>
                <p:nvPr/>
              </p:nvSpPr>
              <p:spPr bwMode="auto">
                <a:xfrm>
                  <a:off x="1328" y="2386"/>
                  <a:ext cx="155" cy="169"/>
                </a:xfrm>
                <a:prstGeom prst="ellipse">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23" name="Line 9"/>
                <p:cNvSpPr>
                  <a:spLocks noChangeShapeType="1"/>
                </p:cNvSpPr>
                <p:nvPr/>
              </p:nvSpPr>
              <p:spPr bwMode="auto">
                <a:xfrm>
                  <a:off x="1260" y="2616"/>
                  <a:ext cx="7" cy="34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24" name="Line 10"/>
                <p:cNvSpPr>
                  <a:spLocks noChangeShapeType="1"/>
                </p:cNvSpPr>
                <p:nvPr/>
              </p:nvSpPr>
              <p:spPr bwMode="auto">
                <a:xfrm flipH="1">
                  <a:off x="623" y="2385"/>
                  <a:ext cx="78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25" name="Line 11"/>
                <p:cNvSpPr>
                  <a:spLocks noChangeShapeType="1"/>
                </p:cNvSpPr>
                <p:nvPr/>
              </p:nvSpPr>
              <p:spPr bwMode="auto">
                <a:xfrm>
                  <a:off x="1477" y="2453"/>
                  <a:ext cx="14" cy="72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grpSp>
          <p:sp>
            <p:nvSpPr>
              <p:cNvPr id="20510" name="Line 14"/>
              <p:cNvSpPr>
                <a:spLocks noChangeShapeType="1"/>
              </p:cNvSpPr>
              <p:nvPr/>
            </p:nvSpPr>
            <p:spPr bwMode="auto">
              <a:xfrm>
                <a:off x="2562" y="2113"/>
                <a:ext cx="7" cy="50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11" name="Line 15"/>
              <p:cNvSpPr>
                <a:spLocks noChangeShapeType="1"/>
              </p:cNvSpPr>
              <p:nvPr/>
            </p:nvSpPr>
            <p:spPr bwMode="auto">
              <a:xfrm flipH="1" flipV="1">
                <a:off x="1932" y="2622"/>
                <a:ext cx="650" cy="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12" name="Line 16"/>
              <p:cNvSpPr>
                <a:spLocks noChangeShapeType="1"/>
              </p:cNvSpPr>
              <p:nvPr/>
            </p:nvSpPr>
            <p:spPr bwMode="auto">
              <a:xfrm flipH="1" flipV="1">
                <a:off x="1823" y="2467"/>
                <a:ext cx="109" cy="16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13" name="Line 18"/>
              <p:cNvSpPr>
                <a:spLocks noChangeShapeType="1"/>
              </p:cNvSpPr>
              <p:nvPr/>
            </p:nvSpPr>
            <p:spPr bwMode="auto">
              <a:xfrm flipH="1">
                <a:off x="1925" y="2616"/>
                <a:ext cx="7" cy="34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14" name="Line 19"/>
              <p:cNvSpPr>
                <a:spLocks noChangeShapeType="1"/>
              </p:cNvSpPr>
              <p:nvPr/>
            </p:nvSpPr>
            <p:spPr bwMode="auto">
              <a:xfrm>
                <a:off x="1789" y="2385"/>
                <a:ext cx="78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15" name="Line 20"/>
              <p:cNvSpPr>
                <a:spLocks noChangeShapeType="1"/>
              </p:cNvSpPr>
              <p:nvPr/>
            </p:nvSpPr>
            <p:spPr bwMode="auto">
              <a:xfrm flipH="1">
                <a:off x="1701" y="2453"/>
                <a:ext cx="14" cy="7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16" name="Rectangle 21"/>
              <p:cNvSpPr>
                <a:spLocks noChangeArrowheads="1"/>
              </p:cNvSpPr>
              <p:nvPr/>
            </p:nvSpPr>
            <p:spPr bwMode="auto">
              <a:xfrm>
                <a:off x="1409" y="3517"/>
                <a:ext cx="400" cy="271"/>
              </a:xfrm>
              <a:prstGeom prst="rect">
                <a:avLst/>
              </a:prstGeom>
              <a:solidFill>
                <a:schemeClr val="folHlink"/>
              </a:solidFill>
              <a:ln w="9525">
                <a:solidFill>
                  <a:schemeClr val="tx1"/>
                </a:solidFill>
                <a:miter lim="800000"/>
                <a:headEnd/>
                <a:tailEnd/>
              </a:ln>
            </p:spPr>
            <p:txBody>
              <a:bodyPr wrap="none" anchor="ct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17" name="Oval 22"/>
              <p:cNvSpPr>
                <a:spLocks noChangeArrowheads="1"/>
              </p:cNvSpPr>
              <p:nvPr/>
            </p:nvSpPr>
            <p:spPr bwMode="auto">
              <a:xfrm>
                <a:off x="1470" y="3124"/>
                <a:ext cx="258" cy="271"/>
              </a:xfrm>
              <a:prstGeom prst="ellipse">
                <a:avLst/>
              </a:prstGeom>
              <a:solidFill>
                <a:schemeClr val="accent1"/>
              </a:solidFill>
              <a:ln w="9525">
                <a:solidFill>
                  <a:schemeClr val="tx1"/>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0518" name="Line 23"/>
              <p:cNvSpPr>
                <a:spLocks noChangeShapeType="1"/>
              </p:cNvSpPr>
              <p:nvPr/>
            </p:nvSpPr>
            <p:spPr bwMode="auto">
              <a:xfrm>
                <a:off x="1606" y="3394"/>
                <a:ext cx="0" cy="14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Times New Roman" charset="0"/>
                  <a:ea typeface="ＭＳ Ｐゴシック" charset="0"/>
                </a:endParaRPr>
              </a:p>
            </p:txBody>
          </p:sp>
        </p:grpSp>
        <p:sp>
          <p:nvSpPr>
            <p:cNvPr id="20497" name="Text Box 46"/>
            <p:cNvSpPr txBox="1">
              <a:spLocks noChangeArrowheads="1"/>
            </p:cNvSpPr>
            <p:nvPr/>
          </p:nvSpPr>
          <p:spPr bwMode="auto">
            <a:xfrm>
              <a:off x="2312988" y="6099175"/>
              <a:ext cx="4841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50000"/>
                </a:spcBef>
                <a:spcAft>
                  <a:spcPct val="0"/>
                </a:spcAft>
              </a:pPr>
              <a:r>
                <a:rPr lang="en-US" smtClean="0">
                  <a:solidFill>
                    <a:srgbClr val="000000"/>
                  </a:solidFill>
                </a:rPr>
                <a:t>M</a:t>
              </a:r>
              <a:endParaRPr lang="en-US" baseline="-25000" smtClean="0">
                <a:solidFill>
                  <a:srgbClr val="000000"/>
                </a:solidFill>
              </a:endParaRPr>
            </a:p>
          </p:txBody>
        </p:sp>
        <p:sp>
          <p:nvSpPr>
            <p:cNvPr id="20498" name="Text Box 48"/>
            <p:cNvSpPr txBox="1">
              <a:spLocks noChangeArrowheads="1"/>
            </p:cNvSpPr>
            <p:nvPr/>
          </p:nvSpPr>
          <p:spPr bwMode="auto">
            <a:xfrm>
              <a:off x="1193800" y="3327400"/>
              <a:ext cx="63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50000"/>
                </a:spcBef>
                <a:spcAft>
                  <a:spcPct val="0"/>
                </a:spcAft>
              </a:pPr>
              <a:r>
                <a:rPr lang="en-US" smtClean="0">
                  <a:solidFill>
                    <a:srgbClr val="000000"/>
                  </a:solidFill>
                </a:rPr>
                <a:t>1</a:t>
              </a:r>
            </a:p>
          </p:txBody>
        </p:sp>
        <p:sp>
          <p:nvSpPr>
            <p:cNvPr id="20499" name="Text Box 49"/>
            <p:cNvSpPr txBox="1">
              <a:spLocks noChangeArrowheads="1"/>
            </p:cNvSpPr>
            <p:nvPr/>
          </p:nvSpPr>
          <p:spPr bwMode="auto">
            <a:xfrm>
              <a:off x="3162300" y="3302000"/>
              <a:ext cx="63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50000"/>
                </a:spcBef>
                <a:spcAft>
                  <a:spcPct val="0"/>
                </a:spcAft>
              </a:pPr>
              <a:r>
                <a:rPr lang="en-US" smtClean="0">
                  <a:solidFill>
                    <a:srgbClr val="000000"/>
                  </a:solidFill>
                </a:rPr>
                <a:t>2</a:t>
              </a:r>
            </a:p>
          </p:txBody>
        </p:sp>
      </p:grpSp>
      <p:sp>
        <p:nvSpPr>
          <p:cNvPr id="4" name="Rectangle 3"/>
          <p:cNvSpPr/>
          <p:nvPr/>
        </p:nvSpPr>
        <p:spPr>
          <a:xfrm>
            <a:off x="549275" y="3784600"/>
            <a:ext cx="4572000" cy="2973122"/>
          </a:xfrm>
          <a:prstGeom prst="rect">
            <a:avLst/>
          </a:prstGeom>
        </p:spPr>
        <p:txBody>
          <a:bodyPr>
            <a:spAutoFit/>
          </a:bodyPr>
          <a:lstStyle/>
          <a:p>
            <a:pPr marL="457200" lvl="0" indent="-457200" defTabSz="914400" eaLnBrk="0" fontAlgn="base" hangingPunct="0">
              <a:spcBef>
                <a:spcPct val="20000"/>
              </a:spcBef>
              <a:spcAft>
                <a:spcPct val="0"/>
              </a:spcAft>
              <a:buAutoNum type="alphaUcParenR"/>
              <a:defRPr/>
            </a:pPr>
            <a:r>
              <a:rPr lang="en-US" sz="2400" kern="0" dirty="0" smtClean="0">
                <a:solidFill>
                  <a:srgbClr val="000000"/>
                </a:solidFill>
                <a:latin typeface="Arial"/>
                <a:ea typeface="ＭＳ Ｐゴシック"/>
                <a:cs typeface="ＭＳ Ｐゴシック" charset="0"/>
              </a:rPr>
              <a:t>T</a:t>
            </a:r>
            <a:r>
              <a:rPr lang="en-US" sz="2400" kern="0" baseline="-25000" dirty="0" smtClean="0">
                <a:solidFill>
                  <a:srgbClr val="000000"/>
                </a:solidFill>
                <a:latin typeface="Arial"/>
                <a:ea typeface="ＭＳ Ｐゴシック"/>
                <a:cs typeface="ＭＳ Ｐゴシック" charset="0"/>
              </a:rPr>
              <a:t>1</a:t>
            </a:r>
            <a:r>
              <a:rPr lang="en-US" sz="2400" kern="0" dirty="0" smtClean="0">
                <a:solidFill>
                  <a:srgbClr val="000000"/>
                </a:solidFill>
                <a:latin typeface="Arial"/>
                <a:ea typeface="ＭＳ Ｐゴシック"/>
                <a:cs typeface="ＭＳ Ｐゴシック" charset="0"/>
              </a:rPr>
              <a:t> + T</a:t>
            </a:r>
            <a:r>
              <a:rPr lang="en-US" sz="2400" kern="0" baseline="-25000" dirty="0" smtClean="0">
                <a:solidFill>
                  <a:srgbClr val="000000"/>
                </a:solidFill>
                <a:latin typeface="Arial"/>
                <a:ea typeface="ＭＳ Ｐゴシック"/>
                <a:cs typeface="ＭＳ Ｐゴシック" charset="0"/>
              </a:rPr>
              <a:t>2</a:t>
            </a:r>
            <a:r>
              <a:rPr lang="en-US" sz="2400" kern="0" dirty="0" smtClean="0">
                <a:solidFill>
                  <a:srgbClr val="000000"/>
                </a:solidFill>
                <a:latin typeface="Arial"/>
                <a:ea typeface="ＭＳ Ｐゴシック"/>
                <a:cs typeface="ＭＳ Ｐゴシック" charset="0"/>
              </a:rPr>
              <a:t> = mg, where T1≠ T2</a:t>
            </a:r>
          </a:p>
          <a:p>
            <a:pPr marL="457200" lvl="0" indent="-457200" defTabSz="914400" eaLnBrk="0" fontAlgn="base" hangingPunct="0">
              <a:spcBef>
                <a:spcPct val="20000"/>
              </a:spcBef>
              <a:spcAft>
                <a:spcPct val="0"/>
              </a:spcAft>
              <a:buAutoNum type="alphaUcParenR"/>
              <a:defRPr/>
            </a:pPr>
            <a:r>
              <a:rPr lang="en-US" sz="2400" kern="0" dirty="0" smtClean="0">
                <a:solidFill>
                  <a:srgbClr val="000000"/>
                </a:solidFill>
                <a:latin typeface="Arial"/>
                <a:ea typeface="ＭＳ Ｐゴシック"/>
                <a:cs typeface="ＭＳ Ｐゴシック" charset="0"/>
              </a:rPr>
              <a:t>T</a:t>
            </a:r>
            <a:r>
              <a:rPr lang="en-US" sz="2400" kern="0" baseline="-25000" dirty="0" smtClean="0">
                <a:solidFill>
                  <a:srgbClr val="000000"/>
                </a:solidFill>
                <a:latin typeface="Arial"/>
                <a:ea typeface="ＭＳ Ｐゴシック"/>
                <a:cs typeface="ＭＳ Ｐゴシック" charset="0"/>
              </a:rPr>
              <a:t>1</a:t>
            </a:r>
            <a:r>
              <a:rPr lang="en-US" sz="2400" kern="0" dirty="0" smtClean="0">
                <a:solidFill>
                  <a:srgbClr val="000000"/>
                </a:solidFill>
                <a:latin typeface="Arial"/>
                <a:ea typeface="ＭＳ Ｐゴシック"/>
                <a:cs typeface="ＭＳ Ｐゴシック" charset="0"/>
              </a:rPr>
              <a:t> - </a:t>
            </a:r>
            <a:r>
              <a:rPr lang="en-US" sz="2400" kern="0" dirty="0">
                <a:solidFill>
                  <a:srgbClr val="000000"/>
                </a:solidFill>
                <a:latin typeface="Arial"/>
                <a:ea typeface="ＭＳ Ｐゴシック"/>
                <a:cs typeface="ＭＳ Ｐゴシック" charset="0"/>
              </a:rPr>
              <a:t>T</a:t>
            </a:r>
            <a:r>
              <a:rPr lang="en-US" sz="2400" kern="0" baseline="-25000" dirty="0">
                <a:solidFill>
                  <a:srgbClr val="000000"/>
                </a:solidFill>
                <a:latin typeface="Arial"/>
                <a:ea typeface="ＭＳ Ｐゴシック"/>
                <a:cs typeface="ＭＳ Ｐゴシック" charset="0"/>
              </a:rPr>
              <a:t>2</a:t>
            </a:r>
            <a:r>
              <a:rPr lang="en-US" sz="2400" kern="0" dirty="0">
                <a:solidFill>
                  <a:srgbClr val="000000"/>
                </a:solidFill>
                <a:latin typeface="Arial"/>
                <a:ea typeface="ＭＳ Ｐゴシック"/>
                <a:cs typeface="ＭＳ Ｐゴシック" charset="0"/>
              </a:rPr>
              <a:t> = mg, where T1≠ </a:t>
            </a:r>
            <a:r>
              <a:rPr lang="en-US" sz="2400" kern="0" dirty="0" smtClean="0">
                <a:solidFill>
                  <a:srgbClr val="000000"/>
                </a:solidFill>
                <a:latin typeface="Arial"/>
                <a:ea typeface="ＭＳ Ｐゴシック"/>
                <a:cs typeface="ＭＳ Ｐゴシック" charset="0"/>
              </a:rPr>
              <a:t>T</a:t>
            </a:r>
          </a:p>
          <a:p>
            <a:pPr marL="457200" lvl="0" indent="-457200" defTabSz="914400" eaLnBrk="0" fontAlgn="base" hangingPunct="0">
              <a:spcBef>
                <a:spcPct val="20000"/>
              </a:spcBef>
              <a:spcAft>
                <a:spcPct val="0"/>
              </a:spcAft>
              <a:buAutoNum type="alphaUcParenR"/>
              <a:defRPr/>
            </a:pPr>
            <a:r>
              <a:rPr lang="en-US" sz="2400" kern="0" dirty="0" smtClean="0">
                <a:solidFill>
                  <a:srgbClr val="000000"/>
                </a:solidFill>
                <a:latin typeface="Arial"/>
                <a:ea typeface="ＭＳ Ｐゴシック"/>
                <a:cs typeface="ＭＳ Ｐゴシック" charset="0"/>
              </a:rPr>
              <a:t>2T </a:t>
            </a:r>
            <a:r>
              <a:rPr lang="en-US" sz="2400" kern="0" dirty="0">
                <a:solidFill>
                  <a:srgbClr val="000000"/>
                </a:solidFill>
                <a:latin typeface="Arial"/>
                <a:ea typeface="ＭＳ Ｐゴシック"/>
                <a:cs typeface="ＭＳ Ｐゴシック" charset="0"/>
              </a:rPr>
              <a:t>= </a:t>
            </a:r>
            <a:r>
              <a:rPr lang="en-US" sz="2400" kern="0" dirty="0" smtClean="0">
                <a:solidFill>
                  <a:srgbClr val="000000"/>
                </a:solidFill>
                <a:latin typeface="Arial"/>
                <a:ea typeface="ＭＳ Ｐゴシック"/>
                <a:cs typeface="ＭＳ Ｐゴシック" charset="0"/>
              </a:rPr>
              <a:t>mg</a:t>
            </a:r>
          </a:p>
          <a:p>
            <a:pPr marL="457200" lvl="0" indent="-457200" defTabSz="914400" eaLnBrk="0" fontAlgn="base" hangingPunct="0">
              <a:spcBef>
                <a:spcPct val="20000"/>
              </a:spcBef>
              <a:spcAft>
                <a:spcPct val="0"/>
              </a:spcAft>
              <a:buAutoNum type="alphaUcParenR"/>
              <a:defRPr/>
            </a:pPr>
            <a:r>
              <a:rPr lang="en-US" sz="2400" kern="0" dirty="0" smtClean="0">
                <a:solidFill>
                  <a:srgbClr val="000000"/>
                </a:solidFill>
                <a:latin typeface="Arial"/>
                <a:ea typeface="ＭＳ Ｐゴシック"/>
                <a:cs typeface="ＭＳ Ｐゴシック" charset="0"/>
              </a:rPr>
              <a:t>2T = -mg</a:t>
            </a:r>
          </a:p>
          <a:p>
            <a:pPr marL="457200" lvl="0" indent="-457200" defTabSz="914400" eaLnBrk="0" fontAlgn="base" hangingPunct="0">
              <a:spcBef>
                <a:spcPct val="20000"/>
              </a:spcBef>
              <a:spcAft>
                <a:spcPct val="0"/>
              </a:spcAft>
              <a:buAutoNum type="alphaUcParenR"/>
              <a:defRPr/>
            </a:pPr>
            <a:r>
              <a:rPr lang="en-US" sz="2400" kern="0" dirty="0" smtClean="0">
                <a:solidFill>
                  <a:srgbClr val="000000"/>
                </a:solidFill>
                <a:latin typeface="Arial"/>
                <a:ea typeface="ＭＳ Ｐゴシック"/>
                <a:cs typeface="ＭＳ Ｐゴシック" charset="0"/>
              </a:rPr>
              <a:t>choices </a:t>
            </a:r>
            <a:r>
              <a:rPr lang="en-US" sz="2400" kern="0" dirty="0">
                <a:solidFill>
                  <a:srgbClr val="000000"/>
                </a:solidFill>
                <a:latin typeface="Arial"/>
                <a:ea typeface="ＭＳ Ｐゴシック"/>
                <a:cs typeface="ＭＳ Ｐゴシック" charset="0"/>
              </a:rPr>
              <a:t>C</a:t>
            </a:r>
            <a:r>
              <a:rPr lang="en-US" sz="2400" kern="0" dirty="0" smtClean="0">
                <a:solidFill>
                  <a:srgbClr val="000000"/>
                </a:solidFill>
                <a:latin typeface="Arial"/>
                <a:ea typeface="ＭＳ Ｐゴシック"/>
                <a:cs typeface="ＭＳ Ｐゴシック" charset="0"/>
              </a:rPr>
              <a:t> </a:t>
            </a:r>
            <a:r>
              <a:rPr lang="en-US" sz="2400" kern="0" dirty="0">
                <a:solidFill>
                  <a:srgbClr val="000000"/>
                </a:solidFill>
                <a:latin typeface="Arial"/>
                <a:ea typeface="ＭＳ Ｐゴシック"/>
                <a:cs typeface="ＭＳ Ｐゴシック" charset="0"/>
              </a:rPr>
              <a:t>&amp; </a:t>
            </a:r>
            <a:r>
              <a:rPr lang="en-US" sz="2400" kern="0" dirty="0" smtClean="0">
                <a:solidFill>
                  <a:srgbClr val="000000"/>
                </a:solidFill>
                <a:latin typeface="Arial"/>
                <a:ea typeface="ＭＳ Ｐゴシック"/>
                <a:cs typeface="ＭＳ Ｐゴシック" charset="0"/>
              </a:rPr>
              <a:t>D are correct because we are only concerned with magnitude</a:t>
            </a:r>
            <a:endParaRPr lang="en-US" sz="2400" kern="0" dirty="0">
              <a:solidFill>
                <a:srgbClr val="000000"/>
              </a:solidFill>
              <a:latin typeface="Arial"/>
              <a:ea typeface="ＭＳ Ｐゴシック"/>
              <a:cs typeface="ＭＳ Ｐゴシック" charset="0"/>
            </a:endParaRPr>
          </a:p>
        </p:txBody>
      </p:sp>
      <p:sp>
        <p:nvSpPr>
          <p:cNvPr id="29" name="Slide Number Placeholder 4"/>
          <p:cNvSpPr>
            <a:spLocks noGrp="1"/>
          </p:cNvSpPr>
          <p:nvPr>
            <p:ph type="sldNum" sz="quarter" idx="12"/>
          </p:nvPr>
        </p:nvSpPr>
        <p:spPr>
          <a:xfrm>
            <a:off x="7010400" y="6492875"/>
            <a:ext cx="2133600" cy="365125"/>
          </a:xfrm>
        </p:spPr>
        <p:txBody>
          <a:bodyPr/>
          <a:lstStyle/>
          <a:p>
            <a:fld id="{BD22AEF0-C4C1-4CAB-89E0-FEFC02B05CA0}" type="slidenum">
              <a:rPr lang="en-CA" smtClean="0">
                <a:hlinkClick r:id="rId3" action="ppaction://hlinksldjump"/>
              </a:rPr>
              <a:pPr/>
              <a:t>26</a:t>
            </a:fld>
            <a:endParaRPr lang="en-CA" dirty="0"/>
          </a:p>
        </p:txBody>
      </p:sp>
      <p:sp>
        <p:nvSpPr>
          <p:cNvPr id="30" name="TextBox 29">
            <a:hlinkClick r:id="rId4" action="ppaction://hlinksldjump"/>
          </p:cNvPr>
          <p:cNvSpPr txBox="1"/>
          <p:nvPr/>
        </p:nvSpPr>
        <p:spPr>
          <a:xfrm>
            <a:off x="342900" y="228600"/>
            <a:ext cx="1770806" cy="461665"/>
          </a:xfrm>
          <a:prstGeom prst="rect">
            <a:avLst/>
          </a:prstGeom>
          <a:solidFill>
            <a:schemeClr val="tx2">
              <a:lumMod val="75000"/>
            </a:schemeClr>
          </a:solidFill>
          <a:ln>
            <a:solidFill>
              <a:schemeClr val="accent1">
                <a:lumMod val="75000"/>
              </a:schemeClr>
            </a:solidFill>
          </a:ln>
        </p:spPr>
        <p:txBody>
          <a:bodyPr wrap="none" rtlCol="0">
            <a:spAutoFit/>
          </a:bodyPr>
          <a:lstStyle/>
          <a:p>
            <a:r>
              <a:rPr lang="en-US" sz="2400" dirty="0" smtClean="0">
                <a:solidFill>
                  <a:schemeClr val="bg1"/>
                </a:solidFill>
              </a:rPr>
              <a:t>“big picture”</a:t>
            </a:r>
            <a:endParaRPr lang="en-US" sz="2400" dirty="0">
              <a:solidFill>
                <a:schemeClr val="bg1"/>
              </a:solidFill>
            </a:endParaRPr>
          </a:p>
        </p:txBody>
      </p:sp>
    </p:spTree>
    <p:extLst>
      <p:ext uri="{BB962C8B-B14F-4D97-AF65-F5344CB8AC3E}">
        <p14:creationId xmlns="" xmlns:p14="http://schemas.microsoft.com/office/powerpoint/2010/main" val="317290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22AEF0-C4C1-4CAB-89E0-FEFC02B05CA0}" type="slidenum">
              <a:rPr lang="en-CA" smtClean="0"/>
              <a:pPr/>
              <a:t>27</a:t>
            </a:fld>
            <a:endParaRPr lang="en-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a:defRPr/>
            </a:pPr>
            <a:r>
              <a:rPr lang="en-US" smtClean="0">
                <a:cs typeface="+mj-cs"/>
              </a:rPr>
              <a:t>Question</a:t>
            </a:r>
          </a:p>
        </p:txBody>
      </p:sp>
      <p:sp>
        <p:nvSpPr>
          <p:cNvPr id="427011" name="Rectangle 3"/>
          <p:cNvSpPr>
            <a:spLocks noGrp="1" noChangeArrowheads="1"/>
          </p:cNvSpPr>
          <p:nvPr>
            <p:ph type="body" idx="1"/>
          </p:nvPr>
        </p:nvSpPr>
        <p:spPr>
          <a:xfrm>
            <a:off x="257766" y="771080"/>
            <a:ext cx="7010400" cy="3556573"/>
          </a:xfrm>
        </p:spPr>
        <p:txBody>
          <a:bodyPr>
            <a:normAutofit fontScale="92500" lnSpcReduction="20000"/>
          </a:bodyPr>
          <a:lstStyle/>
          <a:p>
            <a:pPr marL="457200" indent="-457200">
              <a:defRPr/>
            </a:pPr>
            <a:r>
              <a:rPr lang="en-US" dirty="0" smtClean="0">
                <a:cs typeface="+mn-cs"/>
              </a:rPr>
              <a:t>If you lower a 1.5 kg mass on a string into a    5 kg beaker filled with water, what happens to the reading on the scale? </a:t>
            </a:r>
          </a:p>
          <a:p>
            <a:pPr marL="457200" indent="-457200">
              <a:buAutoNum type="alphaUcParenBoth"/>
              <a:defRPr/>
            </a:pPr>
            <a:r>
              <a:rPr lang="en-US" dirty="0" smtClean="0">
                <a:cs typeface="+mn-cs"/>
              </a:rPr>
              <a:t>increases to </a:t>
            </a:r>
            <a:r>
              <a:rPr lang="en-US" dirty="0">
                <a:cs typeface="+mn-cs"/>
              </a:rPr>
              <a:t>6</a:t>
            </a:r>
            <a:r>
              <a:rPr lang="en-US" dirty="0" smtClean="0">
                <a:cs typeface="+mn-cs"/>
              </a:rPr>
              <a:t>.5 kg</a:t>
            </a:r>
          </a:p>
          <a:p>
            <a:pPr marL="457200" indent="-457200">
              <a:buFontTx/>
              <a:buAutoNum type="alphaUcParenBoth"/>
              <a:defRPr/>
            </a:pPr>
            <a:r>
              <a:rPr lang="en-US" dirty="0"/>
              <a:t>increases </a:t>
            </a:r>
            <a:r>
              <a:rPr lang="en-US" dirty="0" smtClean="0"/>
              <a:t>to a value &lt; 6.5 kg</a:t>
            </a:r>
            <a:endParaRPr lang="en-US" baseline="-25000" dirty="0" smtClean="0">
              <a:cs typeface="+mn-cs"/>
            </a:endParaRPr>
          </a:p>
          <a:p>
            <a:pPr marL="457200" indent="-457200">
              <a:buAutoNum type="alphaUcParenBoth"/>
              <a:defRPr/>
            </a:pPr>
            <a:r>
              <a:rPr lang="en-US" dirty="0" smtClean="0">
                <a:cs typeface="+mn-cs"/>
              </a:rPr>
              <a:t>increases to a value &gt; 6.5 kg</a:t>
            </a:r>
          </a:p>
          <a:p>
            <a:pPr marL="457200" indent="-457200">
              <a:buAutoNum type="alphaUcParenBoth"/>
              <a:defRPr/>
            </a:pPr>
            <a:r>
              <a:rPr lang="en-US" dirty="0" smtClean="0">
                <a:cs typeface="+mn-cs"/>
              </a:rPr>
              <a:t> stay the same</a:t>
            </a:r>
          </a:p>
          <a:p>
            <a:pPr marL="457200" indent="-457200">
              <a:defRPr/>
            </a:pPr>
            <a:endParaRPr lang="en-US" dirty="0" smtClean="0">
              <a:cs typeface="+mn-cs"/>
            </a:endParaRPr>
          </a:p>
          <a:p>
            <a:pPr marL="457200" indent="-457200">
              <a:defRPr/>
            </a:pPr>
            <a:endParaRPr lang="en-US" dirty="0" smtClean="0">
              <a:cs typeface="+mn-cs"/>
            </a:endParaRPr>
          </a:p>
        </p:txBody>
      </p:sp>
      <p:pic>
        <p:nvPicPr>
          <p:cNvPr id="22532" name="Picture 5" descr="SFL_ap_6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17500" r="30000"/>
          <a:stretch>
            <a:fillRect/>
          </a:stretch>
        </p:blipFill>
        <p:spPr bwMode="auto">
          <a:xfrm>
            <a:off x="7162800" y="1143000"/>
            <a:ext cx="1920875"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Screen shot 2011-12-04 at 10.27.06 PM.png"/>
          <p:cNvPicPr>
            <a:picLocks noChangeAspect="1"/>
          </p:cNvPicPr>
          <p:nvPr/>
        </p:nvPicPr>
        <p:blipFill rotWithShape="1">
          <a:blip r:embed="rId4" cstate="print">
            <a:extLst>
              <a:ext uri="{28A0092B-C50C-407E-A947-70E740481C1C}">
                <a14:useLocalDpi xmlns="" xmlns:a14="http://schemas.microsoft.com/office/drawing/2010/main" val="0"/>
              </a:ext>
            </a:extLst>
          </a:blip>
          <a:srcRect l="52807" t="48714" r="16674" b="14796"/>
          <a:stretch/>
        </p:blipFill>
        <p:spPr>
          <a:xfrm>
            <a:off x="4459284" y="3277100"/>
            <a:ext cx="4624391" cy="3455797"/>
          </a:xfrm>
          <a:prstGeom prst="rect">
            <a:avLst/>
          </a:prstGeom>
        </p:spPr>
      </p:pic>
    </p:spTree>
    <p:extLst>
      <p:ext uri="{BB962C8B-B14F-4D97-AF65-F5344CB8AC3E}">
        <p14:creationId xmlns="" xmlns:p14="http://schemas.microsoft.com/office/powerpoint/2010/main" val="423036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93750" y="1022208"/>
            <a:ext cx="5642161"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0"/>
              </a:spcBef>
              <a:spcAft>
                <a:spcPct val="0"/>
              </a:spcAft>
            </a:pPr>
            <a:r>
              <a:rPr lang="en-US" sz="3200" dirty="0">
                <a:solidFill>
                  <a:srgbClr val="000000"/>
                </a:solidFill>
                <a:latin typeface="Times New Roman" charset="0"/>
                <a:ea typeface="ＭＳ Ｐゴシック" charset="0"/>
                <a:cs typeface="Arial" charset="0"/>
              </a:rPr>
              <a:t>An ice cube is floating in a glass of water that is filled entirely to the brim. As the ice cube melts, the water level will</a:t>
            </a:r>
          </a:p>
        </p:txBody>
      </p:sp>
      <p:sp>
        <p:nvSpPr>
          <p:cNvPr id="15363" name="Text Box 3"/>
          <p:cNvSpPr txBox="1">
            <a:spLocks noChangeArrowheads="1"/>
          </p:cNvSpPr>
          <p:nvPr/>
        </p:nvSpPr>
        <p:spPr bwMode="auto">
          <a:xfrm>
            <a:off x="213282" y="3673243"/>
            <a:ext cx="8091529"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defTabSz="914400" fontAlgn="base">
              <a:spcBef>
                <a:spcPct val="0"/>
              </a:spcBef>
              <a:spcAft>
                <a:spcPct val="0"/>
              </a:spcAft>
            </a:pPr>
            <a:r>
              <a:rPr lang="en-US" sz="3200" dirty="0">
                <a:solidFill>
                  <a:srgbClr val="000000"/>
                </a:solidFill>
                <a:latin typeface="Times New Roman" charset="0"/>
              </a:rPr>
              <a:t>A. stay the same, </a:t>
            </a:r>
            <a:r>
              <a:rPr lang="en-US" sz="3200" dirty="0" smtClean="0">
                <a:solidFill>
                  <a:srgbClr val="000000"/>
                </a:solidFill>
                <a:latin typeface="Times New Roman" charset="0"/>
              </a:rPr>
              <a:t>remain </a:t>
            </a:r>
            <a:r>
              <a:rPr lang="en-US" sz="3200" dirty="0">
                <a:solidFill>
                  <a:srgbClr val="000000"/>
                </a:solidFill>
                <a:latin typeface="Times New Roman" charset="0"/>
              </a:rPr>
              <a:t>at the brim.</a:t>
            </a:r>
          </a:p>
          <a:p>
            <a:pPr defTabSz="914400" fontAlgn="base">
              <a:spcBef>
                <a:spcPct val="0"/>
              </a:spcBef>
              <a:spcAft>
                <a:spcPct val="0"/>
              </a:spcAft>
            </a:pPr>
            <a:r>
              <a:rPr lang="en-US" sz="3200" dirty="0">
                <a:solidFill>
                  <a:srgbClr val="000000"/>
                </a:solidFill>
                <a:latin typeface="Times New Roman" charset="0"/>
              </a:rPr>
              <a:t>B. rise, causing the water to spill.</a:t>
            </a:r>
          </a:p>
          <a:p>
            <a:pPr defTabSz="914400" fontAlgn="base">
              <a:spcBef>
                <a:spcPct val="0"/>
              </a:spcBef>
              <a:spcAft>
                <a:spcPct val="0"/>
              </a:spcAft>
            </a:pPr>
            <a:r>
              <a:rPr lang="en-US" sz="3200" dirty="0">
                <a:solidFill>
                  <a:srgbClr val="000000"/>
                </a:solidFill>
                <a:latin typeface="Times New Roman" charset="0"/>
              </a:rPr>
              <a:t>C. </a:t>
            </a:r>
            <a:r>
              <a:rPr lang="en-US" sz="3200" dirty="0" smtClean="0">
                <a:solidFill>
                  <a:srgbClr val="000000"/>
                </a:solidFill>
                <a:latin typeface="Times New Roman" charset="0"/>
              </a:rPr>
              <a:t>fall to a level below the brim.</a:t>
            </a:r>
          </a:p>
          <a:p>
            <a:pPr defTabSz="914400" fontAlgn="base">
              <a:spcBef>
                <a:spcPct val="0"/>
              </a:spcBef>
              <a:spcAft>
                <a:spcPct val="0"/>
              </a:spcAft>
            </a:pPr>
            <a:r>
              <a:rPr lang="en-US" sz="3200" dirty="0" smtClean="0">
                <a:solidFill>
                  <a:srgbClr val="000000"/>
                </a:solidFill>
                <a:latin typeface="Times New Roman" charset="0"/>
              </a:rPr>
              <a:t>D. cannot say without knowing the </a:t>
            </a:r>
          </a:p>
          <a:p>
            <a:pPr defTabSz="914400" fontAlgn="base">
              <a:spcBef>
                <a:spcPct val="0"/>
              </a:spcBef>
              <a:spcAft>
                <a:spcPct val="0"/>
              </a:spcAft>
            </a:pPr>
            <a:r>
              <a:rPr lang="en-US" sz="3200" dirty="0">
                <a:solidFill>
                  <a:srgbClr val="000000"/>
                </a:solidFill>
                <a:latin typeface="Times New Roman" charset="0"/>
              </a:rPr>
              <a:t> </a:t>
            </a:r>
            <a:r>
              <a:rPr lang="en-US" sz="3200" dirty="0" smtClean="0">
                <a:solidFill>
                  <a:srgbClr val="000000"/>
                </a:solidFill>
                <a:latin typeface="Times New Roman" charset="0"/>
              </a:rPr>
              <a:t>    density of ice.</a:t>
            </a:r>
            <a:endParaRPr lang="en-US" sz="3200" dirty="0">
              <a:solidFill>
                <a:srgbClr val="000000"/>
              </a:solidFill>
              <a:latin typeface="Times New Roman" charset="0"/>
            </a:endParaRPr>
          </a:p>
        </p:txBody>
      </p:sp>
      <p:sp>
        <p:nvSpPr>
          <p:cNvPr id="4" name="Rectangle 2"/>
          <p:cNvSpPr txBox="1">
            <a:spLocks noChangeArrowheads="1"/>
          </p:cNvSpPr>
          <p:nvPr/>
        </p:nvSpPr>
        <p:spPr>
          <a:xfrm>
            <a:off x="762000" y="76200"/>
            <a:ext cx="7772400" cy="9144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a:defRPr/>
            </a:pPr>
            <a:r>
              <a:rPr lang="en-US" dirty="0" smtClean="0">
                <a:solidFill>
                  <a:srgbClr val="000000"/>
                </a:solidFill>
                <a:latin typeface="Arial"/>
                <a:ea typeface="ＭＳ Ｐゴシック"/>
                <a:cs typeface="Arial"/>
              </a:rPr>
              <a:t>Prediction</a:t>
            </a:r>
          </a:p>
        </p:txBody>
      </p:sp>
      <p:pic>
        <p:nvPicPr>
          <p:cNvPr id="5" name="Picture 4" descr="glass-of-water.jp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12672"/>
          <a:stretch/>
        </p:blipFill>
        <p:spPr>
          <a:xfrm>
            <a:off x="6842302" y="1264308"/>
            <a:ext cx="1692098" cy="1601200"/>
          </a:xfrm>
          <a:prstGeom prst="rect">
            <a:avLst/>
          </a:prstGeom>
        </p:spPr>
      </p:pic>
      <p:sp>
        <p:nvSpPr>
          <p:cNvPr id="6" name="Rectangle 5"/>
          <p:cNvSpPr/>
          <p:nvPr/>
        </p:nvSpPr>
        <p:spPr bwMode="auto">
          <a:xfrm>
            <a:off x="7356742" y="1140395"/>
            <a:ext cx="712471" cy="668544"/>
          </a:xfrm>
          <a:prstGeom prst="rect">
            <a:avLst/>
          </a:prstGeom>
          <a:gradFill flip="none" rotWithShape="1">
            <a:gsLst>
              <a:gs pos="0">
                <a:srgbClr val="000090">
                  <a:alpha val="45000"/>
                </a:srgbClr>
              </a:gs>
              <a:gs pos="100000">
                <a:srgbClr val="FFFFFF">
                  <a:alpha val="45000"/>
                </a:srgbClr>
              </a:gs>
            </a:gsLst>
            <a:path path="circle">
              <a:fillToRect l="100000" t="100000"/>
            </a:path>
            <a:tileRect r="-100000" b="-10000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solidFill>
                <a:srgbClr val="000000"/>
              </a:solidFill>
              <a:latin typeface="Times New Roman" charset="0"/>
              <a:ea typeface="ＭＳ Ｐゴシック" charset="0"/>
              <a:cs typeface="Arial"/>
            </a:endParaRPr>
          </a:p>
        </p:txBody>
      </p:sp>
      <p:pic>
        <p:nvPicPr>
          <p:cNvPr id="2" name="Picture 1" descr="Screen shot 2011-12-04 at 10.27.42 PM.png"/>
          <p:cNvPicPr>
            <a:picLocks noChangeAspect="1"/>
          </p:cNvPicPr>
          <p:nvPr/>
        </p:nvPicPr>
        <p:blipFill rotWithShape="1">
          <a:blip r:embed="rId4" cstate="print">
            <a:extLst>
              <a:ext uri="{28A0092B-C50C-407E-A947-70E740481C1C}">
                <a14:useLocalDpi xmlns="" xmlns:a14="http://schemas.microsoft.com/office/drawing/2010/main" val="0"/>
              </a:ext>
            </a:extLst>
          </a:blip>
          <a:srcRect l="56923" t="50086" r="14959" b="14796"/>
          <a:stretch/>
        </p:blipFill>
        <p:spPr>
          <a:xfrm>
            <a:off x="6098613" y="4419542"/>
            <a:ext cx="3045387" cy="2377227"/>
          </a:xfrm>
          <a:prstGeom prst="rect">
            <a:avLst/>
          </a:prstGeom>
        </p:spPr>
      </p:pic>
    </p:spTree>
    <p:extLst>
      <p:ext uri="{BB962C8B-B14F-4D97-AF65-F5344CB8AC3E}">
        <p14:creationId xmlns="" xmlns:p14="http://schemas.microsoft.com/office/powerpoint/2010/main" val="14549233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Typical Peer Instruction Episode</a:t>
            </a:r>
            <a:endParaRPr lang="en-CA"/>
          </a:p>
        </p:txBody>
      </p:sp>
      <p:sp>
        <p:nvSpPr>
          <p:cNvPr id="3" name="Content Placeholder 2"/>
          <p:cNvSpPr>
            <a:spLocks noGrp="1"/>
          </p:cNvSpPr>
          <p:nvPr>
            <p:ph idx="1"/>
          </p:nvPr>
        </p:nvSpPr>
        <p:spPr>
          <a:xfrm>
            <a:off x="457200" y="1143000"/>
            <a:ext cx="8458200" cy="5372100"/>
          </a:xfrm>
        </p:spPr>
        <p:txBody>
          <a:bodyPr>
            <a:noAutofit/>
          </a:bodyPr>
          <a:lstStyle/>
          <a:p>
            <a:pPr marL="682625" indent="-450850">
              <a:buAutoNum type="arabicPeriod"/>
            </a:pPr>
            <a:r>
              <a:rPr lang="en-CA" sz="2800" dirty="0" smtClean="0"/>
              <a:t>Instructor poses multiple-choice question.</a:t>
            </a:r>
            <a:br>
              <a:rPr lang="en-CA" sz="2800" dirty="0" smtClean="0"/>
            </a:br>
            <a:endParaRPr lang="en-CA" sz="2800" dirty="0" smtClean="0"/>
          </a:p>
          <a:p>
            <a:pPr marL="682625" indent="-450850">
              <a:buAutoNum type="arabicPeriod"/>
            </a:pPr>
            <a:r>
              <a:rPr lang="en-CA" sz="2800" dirty="0" smtClean="0"/>
              <a:t>Students think about question on their own.</a:t>
            </a:r>
            <a:br>
              <a:rPr lang="en-CA" sz="2800" dirty="0" smtClean="0"/>
            </a:br>
            <a:endParaRPr lang="en-CA" sz="2800" dirty="0" smtClean="0"/>
          </a:p>
          <a:p>
            <a:pPr marL="682625" indent="-450850">
              <a:buAutoNum type="arabicPeriod"/>
            </a:pPr>
            <a:r>
              <a:rPr lang="en-CA" sz="2800" dirty="0" smtClean="0"/>
              <a:t>Students vote for an answer using clickers, </a:t>
            </a:r>
            <a:br>
              <a:rPr lang="en-CA" sz="2800" dirty="0" smtClean="0"/>
            </a:br>
            <a:r>
              <a:rPr lang="en-CA" sz="2800" dirty="0" smtClean="0"/>
              <a:t>coloured cards, ABCD voting cards,...</a:t>
            </a:r>
            <a:br>
              <a:rPr lang="en-CA" sz="2800" dirty="0" smtClean="0"/>
            </a:br>
            <a:endParaRPr lang="en-CA" sz="2800" dirty="0" smtClean="0"/>
          </a:p>
          <a:p>
            <a:pPr marL="682625" indent="-450850">
              <a:buAutoNum type="arabicPeriod"/>
            </a:pPr>
            <a:r>
              <a:rPr lang="en-CA" sz="2800" dirty="0" smtClean="0"/>
              <a:t>The instructor reacts, based on the distribution of votes.</a:t>
            </a:r>
            <a:endParaRPr lang="en-CA" sz="2800" dirty="0"/>
          </a:p>
        </p:txBody>
      </p:sp>
      <p:sp>
        <p:nvSpPr>
          <p:cNvPr id="5" name="Slide Number Placeholder 4"/>
          <p:cNvSpPr>
            <a:spLocks noGrp="1"/>
          </p:cNvSpPr>
          <p:nvPr>
            <p:ph type="sldNum" sz="quarter" idx="12"/>
          </p:nvPr>
        </p:nvSpPr>
        <p:spPr/>
        <p:txBody>
          <a:bodyPr/>
          <a:lstStyle/>
          <a:p>
            <a:fld id="{BD22AEF0-C4C1-4CAB-89E0-FEFC02B05CA0}" type="slidenum">
              <a:rPr lang="en-CA" smtClean="0"/>
              <a:pPr/>
              <a:t>3</a:t>
            </a:fld>
            <a:endParaRPr lang="en-CA"/>
          </a:p>
        </p:txBody>
      </p:sp>
      <p:pic>
        <p:nvPicPr>
          <p:cNvPr id="6" name="Picture 2"/>
          <p:cNvPicPr>
            <a:picLocks noChangeAspect="1" noChangeArrowheads="1"/>
          </p:cNvPicPr>
          <p:nvPr/>
        </p:nvPicPr>
        <p:blipFill>
          <a:blip r:embed="rId3" cstate="print"/>
          <a:srcRect l="33600" r="32800"/>
          <a:stretch>
            <a:fillRect/>
          </a:stretch>
        </p:blipFill>
        <p:spPr bwMode="auto">
          <a:xfrm>
            <a:off x="7772400" y="2400300"/>
            <a:ext cx="614474"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Peer Instruction</a:t>
            </a:r>
            <a:endParaRPr lang="en-CA"/>
          </a:p>
        </p:txBody>
      </p:sp>
      <p:sp>
        <p:nvSpPr>
          <p:cNvPr id="5" name="Slide Number Placeholder 4"/>
          <p:cNvSpPr>
            <a:spLocks noGrp="1"/>
          </p:cNvSpPr>
          <p:nvPr>
            <p:ph type="sldNum" sz="quarter" idx="12"/>
          </p:nvPr>
        </p:nvSpPr>
        <p:spPr/>
        <p:txBody>
          <a:bodyPr/>
          <a:lstStyle/>
          <a:p>
            <a:fld id="{BD22AEF0-C4C1-4CAB-89E0-FEFC02B05CA0}" type="slidenum">
              <a:rPr lang="en-CA" smtClean="0"/>
              <a:pPr/>
              <a:t>4</a:t>
            </a:fld>
            <a:endParaRPr lang="en-CA"/>
          </a:p>
        </p:txBody>
      </p:sp>
      <p:sp>
        <p:nvSpPr>
          <p:cNvPr id="6" name="Content Placeholder 2"/>
          <p:cNvSpPr txBox="1">
            <a:spLocks/>
          </p:cNvSpPr>
          <p:nvPr/>
        </p:nvSpPr>
        <p:spPr>
          <a:xfrm>
            <a:off x="457200" y="1143000"/>
            <a:ext cx="6172200" cy="32004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2800" b="0" i="0" u="none" strike="noStrike" kern="1200" cap="none" spc="0" normalizeH="0" baseline="0" noProof="0" dirty="0" smtClean="0">
                <a:ln>
                  <a:noFill/>
                </a:ln>
                <a:solidFill>
                  <a:schemeClr val="tx1"/>
                </a:solidFill>
                <a:effectLst/>
                <a:uLnTx/>
                <a:uFillTx/>
                <a:latin typeface="+mn-lt"/>
                <a:ea typeface="+mn-ea"/>
                <a:cs typeface="+mn-cs"/>
              </a:rPr>
              <a:t>In effective peer instruction,</a:t>
            </a:r>
          </a:p>
          <a:p>
            <a:pPr marL="682625" lvl="0" indent="-450850">
              <a:spcBef>
                <a:spcPct val="20000"/>
              </a:spcBef>
              <a:buFont typeface="Arial" pitchFamily="34" charset="0"/>
              <a:buChar char="•"/>
            </a:pPr>
            <a:r>
              <a:rPr kumimoji="0" lang="en-CA" sz="2800" b="0" i="0" u="none" strike="noStrike" kern="1200" cap="none" spc="0" normalizeH="0" baseline="0" noProof="0" dirty="0" smtClean="0">
                <a:ln>
                  <a:noFill/>
                </a:ln>
                <a:solidFill>
                  <a:schemeClr val="tx1"/>
                </a:solidFill>
                <a:effectLst/>
                <a:uLnTx/>
                <a:uFillTx/>
                <a:latin typeface="+mn-lt"/>
                <a:ea typeface="+mn-ea"/>
                <a:cs typeface="+mn-cs"/>
              </a:rPr>
              <a:t>students teach each other </a:t>
            </a:r>
            <a:r>
              <a:rPr lang="en-CA" sz="2800" dirty="0" smtClean="0"/>
              <a:t>immediately, while they may still hold or remember their novice misconceptions</a:t>
            </a:r>
          </a:p>
          <a:p>
            <a:pPr marL="682625" lvl="0" indent="-450850">
              <a:spcBef>
                <a:spcPct val="20000"/>
              </a:spcBef>
              <a:buFont typeface="Arial" pitchFamily="34" charset="0"/>
              <a:buChar char="•"/>
            </a:pPr>
            <a:r>
              <a:rPr kumimoji="0" lang="en-CA" sz="2800" b="0" i="0" u="none" strike="noStrike" kern="1200" cap="none" spc="0" normalizeH="0" baseline="0" noProof="0" dirty="0" smtClean="0">
                <a:ln>
                  <a:noFill/>
                </a:ln>
                <a:solidFill>
                  <a:schemeClr val="tx1"/>
                </a:solidFill>
                <a:effectLst/>
                <a:uLnTx/>
                <a:uFillTx/>
                <a:latin typeface="+mn-lt"/>
                <a:ea typeface="+mn-ea"/>
                <a:cs typeface="+mn-cs"/>
              </a:rPr>
              <a:t>students discuss</a:t>
            </a:r>
            <a:r>
              <a:rPr kumimoji="0" lang="en-CA" sz="2800" b="0" i="0" u="none" strike="noStrike" kern="1200" cap="none" spc="0" normalizeH="0" noProof="0" dirty="0" smtClean="0">
                <a:ln>
                  <a:noFill/>
                </a:ln>
                <a:solidFill>
                  <a:schemeClr val="tx1"/>
                </a:solidFill>
                <a:effectLst/>
                <a:uLnTx/>
                <a:uFillTx/>
                <a:latin typeface="+mn-lt"/>
                <a:ea typeface="+mn-ea"/>
                <a:cs typeface="+mn-cs"/>
              </a:rPr>
              <a:t> the concepts in their own language</a:t>
            </a:r>
          </a:p>
        </p:txBody>
      </p:sp>
      <p:sp>
        <p:nvSpPr>
          <p:cNvPr id="7" name="Content Placeholder 2"/>
          <p:cNvSpPr txBox="1">
            <a:spLocks/>
          </p:cNvSpPr>
          <p:nvPr/>
        </p:nvSpPr>
        <p:spPr>
          <a:xfrm>
            <a:off x="457200" y="4382037"/>
            <a:ext cx="8229600" cy="914400"/>
          </a:xfrm>
          <a:prstGeom prst="rect">
            <a:avLst/>
          </a:prstGeom>
        </p:spPr>
        <p:txBody>
          <a:bodyPr vert="horz" lIns="91440" tIns="45720" rIns="91440" bIns="45720" rtlCol="0">
            <a:noAutofit/>
          </a:bodyPr>
          <a:lstStyle/>
          <a:p>
            <a:pPr marL="682625" marR="0" lvl="0" indent="-4508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800" b="0" i="0" u="none" strike="noStrike" kern="1200" cap="none" spc="0" normalizeH="0" baseline="0" noProof="0" dirty="0" smtClean="0">
                <a:ln>
                  <a:noFill/>
                </a:ln>
                <a:solidFill>
                  <a:schemeClr val="tx1"/>
                </a:solidFill>
                <a:effectLst/>
                <a:uLnTx/>
                <a:uFillTx/>
                <a:latin typeface="+mn-lt"/>
                <a:ea typeface="+mn-ea"/>
                <a:cs typeface="+mn-cs"/>
              </a:rPr>
              <a:t>the instructor finds out what the students know (and don’t know) and reacts</a:t>
            </a:r>
            <a:endParaRPr kumimoji="0" lang="en-CA"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ight Brace 7"/>
          <p:cNvSpPr/>
          <p:nvPr/>
        </p:nvSpPr>
        <p:spPr>
          <a:xfrm>
            <a:off x="5943600" y="1743480"/>
            <a:ext cx="342900" cy="2599920"/>
          </a:xfrm>
          <a:prstGeom prst="rightBrace">
            <a:avLst>
              <a:gd name="adj1" fmla="val 50023"/>
              <a:gd name="adj2" fmla="val 5022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ectangle 8"/>
          <p:cNvSpPr/>
          <p:nvPr/>
        </p:nvSpPr>
        <p:spPr>
          <a:xfrm>
            <a:off x="6303878" y="1919547"/>
            <a:ext cx="2434437" cy="2246769"/>
          </a:xfrm>
          <a:prstGeom prst="rect">
            <a:avLst/>
          </a:prstGeom>
        </p:spPr>
        <p:txBody>
          <a:bodyPr wrap="square">
            <a:spAutoFit/>
          </a:bodyPr>
          <a:lstStyle/>
          <a:p>
            <a:r>
              <a:rPr lang="en-CA" sz="2800" dirty="0" smtClean="0">
                <a:solidFill>
                  <a:prstClr val="black"/>
                </a:solidFill>
              </a:rPr>
              <a:t>students learn and practice how to think, communicate like scientists</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Peer Instruction</a:t>
            </a:r>
            <a:endParaRPr lang="en-CA"/>
          </a:p>
        </p:txBody>
      </p:sp>
      <p:sp>
        <p:nvSpPr>
          <p:cNvPr id="5" name="Slide Number Placeholder 4"/>
          <p:cNvSpPr>
            <a:spLocks noGrp="1"/>
          </p:cNvSpPr>
          <p:nvPr>
            <p:ph type="sldNum" sz="quarter" idx="12"/>
          </p:nvPr>
        </p:nvSpPr>
        <p:spPr/>
        <p:txBody>
          <a:bodyPr/>
          <a:lstStyle/>
          <a:p>
            <a:fld id="{BD22AEF0-C4C1-4CAB-89E0-FEFC02B05CA0}" type="slidenum">
              <a:rPr lang="en-CA" smtClean="0"/>
              <a:pPr/>
              <a:t>5</a:t>
            </a:fld>
            <a:endParaRPr lang="en-CA"/>
          </a:p>
        </p:txBody>
      </p:sp>
      <p:sp>
        <p:nvSpPr>
          <p:cNvPr id="6" name="Content Placeholder 2"/>
          <p:cNvSpPr txBox="1">
            <a:spLocks/>
          </p:cNvSpPr>
          <p:nvPr/>
        </p:nvSpPr>
        <p:spPr>
          <a:xfrm>
            <a:off x="457200" y="1143000"/>
            <a:ext cx="7429500" cy="49149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2800" b="0" i="0" u="none" strike="noStrike" kern="1200" cap="none" spc="0" normalizeH="0" baseline="0" noProof="0" smtClean="0">
                <a:ln>
                  <a:noFill/>
                </a:ln>
                <a:solidFill>
                  <a:schemeClr val="tx1"/>
                </a:solidFill>
                <a:effectLst/>
                <a:uLnTx/>
                <a:uFillTx/>
                <a:latin typeface="+mn-lt"/>
                <a:ea typeface="+mn-ea"/>
                <a:cs typeface="+mn-cs"/>
              </a:rPr>
              <a:t>Effective peer instruction requires</a:t>
            </a:r>
          </a:p>
          <a:p>
            <a:pPr marL="682625" marR="0" lvl="0" indent="-4508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2800" b="0" i="0" u="none" strike="noStrike" kern="1200" cap="none" spc="0" normalizeH="0" baseline="0" noProof="0" smtClean="0">
                <a:ln>
                  <a:noFill/>
                </a:ln>
                <a:solidFill>
                  <a:schemeClr val="tx1"/>
                </a:solidFill>
                <a:effectLst/>
                <a:uLnTx/>
                <a:uFillTx/>
                <a:latin typeface="+mn-lt"/>
                <a:ea typeface="+mn-ea"/>
                <a:cs typeface="+mn-cs"/>
              </a:rPr>
              <a:t>identifying key concepts, misconceptions</a:t>
            </a:r>
          </a:p>
          <a:p>
            <a:pPr marL="682625" marR="0" lvl="0" indent="-4508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2800" b="0" i="0" u="none" strike="noStrike" kern="1200" cap="none" spc="0" normalizeH="0" baseline="0" noProof="0" smtClean="0">
                <a:ln>
                  <a:noFill/>
                </a:ln>
                <a:solidFill>
                  <a:schemeClr val="tx1"/>
                </a:solidFill>
                <a:effectLst/>
                <a:uLnTx/>
                <a:uFillTx/>
                <a:latin typeface="+mn-lt"/>
                <a:ea typeface="+mn-ea"/>
                <a:cs typeface="+mn-cs"/>
              </a:rPr>
              <a:t>creating multiple-choice questions that</a:t>
            </a:r>
            <a:r>
              <a:rPr kumimoji="0" lang="en-CA" sz="2800" b="0" i="0" u="none" strike="noStrike" kern="1200" cap="none" spc="0" normalizeH="0" noProof="0" smtClean="0">
                <a:ln>
                  <a:noFill/>
                </a:ln>
                <a:solidFill>
                  <a:schemeClr val="tx1"/>
                </a:solidFill>
                <a:effectLst/>
                <a:uLnTx/>
                <a:uFillTx/>
                <a:latin typeface="+mn-lt"/>
                <a:ea typeface="+mn-ea"/>
                <a:cs typeface="+mn-cs"/>
              </a:rPr>
              <a:t> require </a:t>
            </a:r>
            <a:r>
              <a:rPr kumimoji="0" lang="en-CA" sz="2800" b="0" i="0" u="none" strike="noStrike" kern="1200" cap="none" spc="0" normalizeH="0" baseline="0" noProof="0" smtClean="0">
                <a:ln>
                  <a:noFill/>
                </a:ln>
                <a:solidFill>
                  <a:schemeClr val="tx1"/>
                </a:solidFill>
                <a:effectLst/>
                <a:uLnTx/>
                <a:uFillTx/>
                <a:latin typeface="+mn-lt"/>
                <a:ea typeface="+mn-ea"/>
                <a:cs typeface="+mn-cs"/>
              </a:rPr>
              <a:t>deeper</a:t>
            </a:r>
            <a:r>
              <a:rPr kumimoji="0" lang="en-CA" sz="2800" b="0" i="0" u="none" strike="noStrike" kern="1200" cap="none" spc="0" normalizeH="0" noProof="0" smtClean="0">
                <a:ln>
                  <a:noFill/>
                </a:ln>
                <a:solidFill>
                  <a:schemeClr val="tx1"/>
                </a:solidFill>
                <a:effectLst/>
                <a:uLnTx/>
                <a:uFillTx/>
                <a:latin typeface="+mn-lt"/>
                <a:ea typeface="+mn-ea"/>
                <a:cs typeface="+mn-cs"/>
              </a:rPr>
              <a:t> thinking and learning</a:t>
            </a:r>
            <a:endParaRPr kumimoji="0" lang="en-CA" sz="2800" b="0" i="0" u="none" strike="noStrike" kern="1200" cap="none" spc="0" normalizeH="0" baseline="0" noProof="0" smtClean="0">
              <a:ln>
                <a:noFill/>
              </a:ln>
              <a:solidFill>
                <a:schemeClr val="tx1"/>
              </a:solidFill>
              <a:effectLst/>
              <a:uLnTx/>
              <a:uFillTx/>
              <a:latin typeface="+mn-lt"/>
              <a:ea typeface="+mn-ea"/>
              <a:cs typeface="+mn-cs"/>
            </a:endParaRPr>
          </a:p>
          <a:p>
            <a:pPr marL="682625" lvl="0" indent="-450850">
              <a:spcBef>
                <a:spcPct val="20000"/>
              </a:spcBef>
              <a:buFont typeface="+mj-lt"/>
              <a:buAutoNum type="arabicPeriod"/>
              <a:defRPr/>
            </a:pPr>
            <a:r>
              <a:rPr lang="en-CA" sz="2800" smtClean="0"/>
              <a:t>facilitating peer instruction episodes that spark student discussion</a:t>
            </a:r>
          </a:p>
          <a:p>
            <a:pPr marL="682625" lvl="0" indent="-450850">
              <a:spcBef>
                <a:spcPct val="20000"/>
              </a:spcBef>
              <a:buFont typeface="+mj-lt"/>
              <a:buAutoNum type="arabicPeriod"/>
              <a:defRPr/>
            </a:pPr>
            <a:r>
              <a:rPr lang="en-CA" sz="2800" smtClean="0"/>
              <a:t>resolving the misconceptions (unless leaving the question temporarily unresolved is part of the lesson plan)</a:t>
            </a:r>
            <a:endParaRPr lang="en-CA" sz="2800"/>
          </a:p>
        </p:txBody>
      </p:sp>
      <p:sp>
        <p:nvSpPr>
          <p:cNvPr id="7" name="Right Brace 6"/>
          <p:cNvSpPr/>
          <p:nvPr/>
        </p:nvSpPr>
        <p:spPr>
          <a:xfrm>
            <a:off x="7200900" y="1714500"/>
            <a:ext cx="342900" cy="1257300"/>
          </a:xfrm>
          <a:prstGeom prst="rightBrace">
            <a:avLst>
              <a:gd name="adj1" fmla="val 50023"/>
              <a:gd name="adj2" fmla="val 5022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Right Brace 7"/>
          <p:cNvSpPr/>
          <p:nvPr/>
        </p:nvSpPr>
        <p:spPr>
          <a:xfrm>
            <a:off x="7658100" y="3229380"/>
            <a:ext cx="342900" cy="2257020"/>
          </a:xfrm>
          <a:prstGeom prst="rightBrace">
            <a:avLst>
              <a:gd name="adj1" fmla="val 50023"/>
              <a:gd name="adj2" fmla="val 5022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ectangle 8"/>
          <p:cNvSpPr/>
          <p:nvPr/>
        </p:nvSpPr>
        <p:spPr>
          <a:xfrm>
            <a:off x="7518042" y="1877635"/>
            <a:ext cx="1137427" cy="954107"/>
          </a:xfrm>
          <a:prstGeom prst="rect">
            <a:avLst/>
          </a:prstGeom>
        </p:spPr>
        <p:txBody>
          <a:bodyPr wrap="none">
            <a:spAutoFit/>
          </a:bodyPr>
          <a:lstStyle/>
          <a:p>
            <a:r>
              <a:rPr lang="en-CA" sz="2800" smtClean="0">
                <a:solidFill>
                  <a:prstClr val="black"/>
                </a:solidFill>
              </a:rPr>
              <a:t>before</a:t>
            </a:r>
          </a:p>
          <a:p>
            <a:r>
              <a:rPr lang="en-CA" sz="2800" smtClean="0">
                <a:solidFill>
                  <a:prstClr val="black"/>
                </a:solidFill>
              </a:rPr>
              <a:t>class</a:t>
            </a:r>
            <a:endParaRPr lang="en-CA"/>
          </a:p>
        </p:txBody>
      </p:sp>
      <p:sp>
        <p:nvSpPr>
          <p:cNvPr id="10" name="Rectangle 9"/>
          <p:cNvSpPr/>
          <p:nvPr/>
        </p:nvSpPr>
        <p:spPr>
          <a:xfrm>
            <a:off x="7966863" y="3883519"/>
            <a:ext cx="1127232" cy="954107"/>
          </a:xfrm>
          <a:prstGeom prst="rect">
            <a:avLst/>
          </a:prstGeom>
        </p:spPr>
        <p:txBody>
          <a:bodyPr wrap="none">
            <a:spAutoFit/>
          </a:bodyPr>
          <a:lstStyle/>
          <a:p>
            <a:r>
              <a:rPr lang="en-CA" sz="2800" smtClean="0">
                <a:solidFill>
                  <a:prstClr val="black"/>
                </a:solidFill>
              </a:rPr>
              <a:t>during</a:t>
            </a:r>
          </a:p>
          <a:p>
            <a:r>
              <a:rPr lang="en-CA" sz="2800" smtClean="0">
                <a:solidFill>
                  <a:prstClr val="black"/>
                </a:solidFill>
              </a:rPr>
              <a:t>class</a:t>
            </a:r>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makes a good clicker question?</a:t>
            </a:r>
            <a:endParaRPr lang="en-CA" dirty="0"/>
          </a:p>
        </p:txBody>
      </p:sp>
      <p:sp>
        <p:nvSpPr>
          <p:cNvPr id="5" name="Slide Number Placeholder 4"/>
          <p:cNvSpPr>
            <a:spLocks noGrp="1"/>
          </p:cNvSpPr>
          <p:nvPr>
            <p:ph type="sldNum" sz="quarter" idx="12"/>
          </p:nvPr>
        </p:nvSpPr>
        <p:spPr/>
        <p:txBody>
          <a:bodyPr/>
          <a:lstStyle/>
          <a:p>
            <a:fld id="{BD22AEF0-C4C1-4CAB-89E0-FEFC02B05CA0}" type="slidenum">
              <a:rPr lang="en-CA" smtClean="0"/>
              <a:pPr/>
              <a:t>6</a:t>
            </a:fld>
            <a:endParaRPr lang="en-CA"/>
          </a:p>
        </p:txBody>
      </p:sp>
      <p:graphicFrame>
        <p:nvGraphicFramePr>
          <p:cNvPr id="7" name="Table 6"/>
          <p:cNvGraphicFramePr>
            <a:graphicFrameLocks noGrp="1"/>
          </p:cNvGraphicFramePr>
          <p:nvPr/>
        </p:nvGraphicFramePr>
        <p:xfrm>
          <a:off x="457200" y="1028700"/>
          <a:ext cx="8229600" cy="5547360"/>
        </p:xfrm>
        <a:graphic>
          <a:graphicData uri="http://schemas.openxmlformats.org/drawingml/2006/table">
            <a:tbl>
              <a:tblPr bandRow="1">
                <a:tableStyleId>{9D7B26C5-4107-4FEC-AEDC-1716B250A1EF}</a:tableStyleId>
              </a:tblPr>
              <a:tblGrid>
                <a:gridCol w="2286000"/>
                <a:gridCol w="5943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dirty="0" smtClean="0"/>
                        <a:t>clarity</a:t>
                      </a:r>
                    </a:p>
                  </a:txBody>
                  <a:tcPr marL="45720" marR="0" marT="0" marB="0">
                    <a:lnB w="12700" cap="flat" cmpd="sng" algn="ctr">
                      <a:solidFill>
                        <a:schemeClr val="tx1"/>
                      </a:solidFill>
                      <a:prstDash val="solid"/>
                      <a:round/>
                      <a:headEnd type="none" w="med" len="med"/>
                      <a:tailEnd type="none" w="med" len="med"/>
                    </a:lnB>
                  </a:tcPr>
                </a:tc>
                <a:tc>
                  <a:txBody>
                    <a:bodyPr/>
                    <a:lstStyle/>
                    <a:p>
                      <a:pPr algn="l"/>
                      <a:r>
                        <a:rPr lang="en-CA" sz="2800" b="0" dirty="0" smtClean="0"/>
                        <a:t>Students</a:t>
                      </a:r>
                      <a:r>
                        <a:rPr lang="en-CA" sz="2800" b="0" baseline="0" dirty="0" smtClean="0"/>
                        <a:t> should waste no effort trying to figure out what’s being asked.</a:t>
                      </a:r>
                      <a:endParaRPr lang="en-CA" sz="2800" b="0" dirty="0"/>
                    </a:p>
                  </a:txBody>
                  <a:tcPr marL="0" marR="0" marT="0" marB="0">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dirty="0" smtClean="0"/>
                        <a:t>context</a:t>
                      </a:r>
                    </a:p>
                  </a:txBody>
                  <a:tcPr marL="4572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CA" sz="2800" dirty="0" smtClean="0"/>
                        <a:t>Is</a:t>
                      </a:r>
                      <a:r>
                        <a:rPr lang="en-CA" sz="2800" baseline="0" dirty="0" smtClean="0"/>
                        <a:t> this topic currently being covered </a:t>
                      </a:r>
                      <a:br>
                        <a:rPr lang="en-CA" sz="2800" baseline="0" dirty="0" smtClean="0"/>
                      </a:br>
                      <a:r>
                        <a:rPr lang="en-CA" sz="2800" baseline="0" dirty="0" smtClean="0"/>
                        <a:t>in class?</a:t>
                      </a:r>
                      <a:endParaRPr lang="en-CA" sz="2800" dirty="0"/>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dirty="0" smtClean="0"/>
                        <a:t>connection to learning goals</a:t>
                      </a:r>
                    </a:p>
                  </a:txBody>
                  <a:tcPr marL="4572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CA" sz="2800" dirty="0" smtClean="0"/>
                        <a:t>Does the question</a:t>
                      </a:r>
                      <a:r>
                        <a:rPr lang="en-CA" sz="2800" baseline="0" dirty="0" smtClean="0"/>
                        <a:t> make students do the right thing to demonstrate they grasp the concept.</a:t>
                      </a:r>
                      <a:endParaRPr lang="en-CA" sz="2800" dirty="0"/>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dirty="0" smtClean="0"/>
                        <a:t>distractors</a:t>
                      </a:r>
                    </a:p>
                  </a:txBody>
                  <a:tcPr marL="4572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CA" sz="2800" dirty="0" smtClean="0"/>
                        <a:t>What</a:t>
                      </a:r>
                      <a:r>
                        <a:rPr lang="en-CA" sz="2800" baseline="0" dirty="0" smtClean="0"/>
                        <a:t> do the “wrong” answers tell you about students’ thinking?</a:t>
                      </a:r>
                      <a:endParaRPr lang="en-CA" sz="2800" dirty="0"/>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b="1" dirty="0" smtClean="0"/>
                        <a:t>difficulty</a:t>
                      </a:r>
                    </a:p>
                  </a:txBody>
                  <a:tcPr marL="4572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CA" sz="2800" dirty="0" smtClean="0"/>
                        <a:t>Is the question too trivial?</a:t>
                      </a:r>
                      <a:r>
                        <a:rPr lang="en-CA" sz="2800" baseline="0" dirty="0" smtClean="0"/>
                        <a:t> too hard?</a:t>
                      </a:r>
                      <a:endParaRPr lang="en-CA" sz="2800" dirty="0"/>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CA" sz="2800" b="1" dirty="0" smtClean="0"/>
                        <a:t>stimulates thoughtful discussion</a:t>
                      </a:r>
                      <a:endParaRPr lang="en-CA" sz="2800" b="1" dirty="0"/>
                    </a:p>
                  </a:txBody>
                  <a:tcPr marL="45720" marR="0" marT="0" marB="0">
                    <a:lnT w="12700" cap="flat" cmpd="sng" algn="ctr">
                      <a:solidFill>
                        <a:schemeClr val="tx1"/>
                      </a:solidFill>
                      <a:prstDash val="solid"/>
                      <a:round/>
                      <a:headEnd type="none" w="med" len="med"/>
                      <a:tailEnd type="none" w="med" len="med"/>
                    </a:lnT>
                  </a:tcPr>
                </a:tc>
                <a:tc>
                  <a:txBody>
                    <a:bodyPr/>
                    <a:lstStyle/>
                    <a:p>
                      <a:pPr algn="l"/>
                      <a:r>
                        <a:rPr lang="en-CA" sz="2800" dirty="0" smtClean="0"/>
                        <a:t>Will</a:t>
                      </a:r>
                      <a:r>
                        <a:rPr lang="en-CA" sz="2800" baseline="0" dirty="0" smtClean="0"/>
                        <a:t> the question engage the students and spark thoughtful discussions?</a:t>
                      </a:r>
                      <a:br>
                        <a:rPr lang="en-CA" sz="2800" baseline="0" dirty="0" smtClean="0"/>
                      </a:br>
                      <a:r>
                        <a:rPr lang="en-CA" sz="2800" baseline="0" dirty="0" smtClean="0"/>
                        <a:t>Is there potential for you to be “agile”?</a:t>
                      </a:r>
                      <a:endParaRPr lang="en-CA" sz="2800" dirty="0"/>
                    </a:p>
                  </a:txBody>
                  <a:tcPr marL="0" marR="0" marT="0" marB="0" anchor="ct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Clicker question</a:t>
            </a:r>
            <a:endParaRPr lang="en-CA"/>
          </a:p>
        </p:txBody>
      </p:sp>
      <p:sp>
        <p:nvSpPr>
          <p:cNvPr id="3" name="Content Placeholder 2"/>
          <p:cNvSpPr>
            <a:spLocks noGrp="1"/>
          </p:cNvSpPr>
          <p:nvPr>
            <p:ph idx="1"/>
          </p:nvPr>
        </p:nvSpPr>
        <p:spPr>
          <a:xfrm>
            <a:off x="457200" y="1143000"/>
            <a:ext cx="8229600" cy="5029200"/>
          </a:xfrm>
        </p:spPr>
        <p:txBody>
          <a:bodyPr>
            <a:normAutofit/>
          </a:bodyPr>
          <a:lstStyle/>
          <a:p>
            <a:pPr marL="0" indent="0" fontAlgn="base">
              <a:spcBef>
                <a:spcPct val="0"/>
              </a:spcBef>
              <a:spcAft>
                <a:spcPct val="0"/>
              </a:spcAft>
              <a:buNone/>
            </a:pPr>
            <a:r>
              <a:rPr lang="en-US" sz="2800" dirty="0" smtClean="0">
                <a:solidFill>
                  <a:prstClr val="black"/>
                </a:solidFill>
                <a:latin typeface="Calibri" charset="0"/>
                <a:ea typeface="ＭＳ Ｐゴシック" charset="0"/>
                <a:cs typeface="ＭＳ Ｐゴシック" charset="0"/>
              </a:rPr>
              <a:t>How many of these are reasons for the seasons?</a:t>
            </a:r>
          </a:p>
          <a:p>
            <a:pPr marL="0" indent="0" fontAlgn="base">
              <a:spcBef>
                <a:spcPct val="0"/>
              </a:spcBef>
              <a:spcAft>
                <a:spcPct val="0"/>
              </a:spcAft>
              <a:buNone/>
            </a:pPr>
            <a:endParaRPr lang="en-US" sz="2800" dirty="0" smtClean="0">
              <a:solidFill>
                <a:prstClr val="black"/>
              </a:solidFill>
              <a:latin typeface="Calibri" charset="0"/>
              <a:ea typeface="ＭＳ Ｐゴシック" charset="0"/>
              <a:cs typeface="ＭＳ Ｐゴシック" charset="0"/>
            </a:endParaRPr>
          </a:p>
          <a:p>
            <a:pPr marL="682625" indent="-45085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the height of the Sun in the sky during the day</a:t>
            </a:r>
          </a:p>
          <a:p>
            <a:pPr marL="682625" indent="-45085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Earth’s distance from the Sun</a:t>
            </a:r>
          </a:p>
          <a:p>
            <a:pPr marL="682625" indent="-45085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how many hours the Sun is up each day</a:t>
            </a:r>
          </a:p>
          <a:p>
            <a:pPr marL="682625" indent="-450850" fontAlgn="base">
              <a:spcBef>
                <a:spcPct val="0"/>
              </a:spcBef>
              <a:spcAft>
                <a:spcPct val="0"/>
              </a:spcAft>
              <a:buNone/>
            </a:pPr>
            <a:endParaRPr lang="en-US" sz="2800" dirty="0" smtClean="0">
              <a:solidFill>
                <a:prstClr val="black"/>
              </a:solidFill>
              <a:latin typeface="Calibri" charset="0"/>
              <a:ea typeface="ＭＳ Ｐゴシック" charset="0"/>
              <a:cs typeface="ＭＳ Ｐゴシック" charset="0"/>
            </a:endParaRPr>
          </a:p>
          <a:p>
            <a:pPr marL="746125" indent="-514350" fontAlgn="base">
              <a:spcBef>
                <a:spcPct val="0"/>
              </a:spcBef>
              <a:spcAft>
                <a:spcPct val="0"/>
              </a:spcAft>
              <a:buAutoNum type="alphaUcParenR"/>
            </a:pPr>
            <a:r>
              <a:rPr lang="en-US" sz="2800" dirty="0" smtClean="0">
                <a:solidFill>
                  <a:prstClr val="black"/>
                </a:solidFill>
                <a:latin typeface="Calibri" charset="0"/>
                <a:ea typeface="ＭＳ Ｐゴシック" charset="0"/>
                <a:cs typeface="ＭＳ Ｐゴシック" charset="0"/>
              </a:rPr>
              <a:t>none of them</a:t>
            </a:r>
          </a:p>
          <a:p>
            <a:pPr marL="746125" indent="-514350" fontAlgn="base">
              <a:spcBef>
                <a:spcPct val="0"/>
              </a:spcBef>
              <a:spcAft>
                <a:spcPct val="0"/>
              </a:spcAft>
              <a:buAutoNum type="alphaUcParenR"/>
            </a:pPr>
            <a:r>
              <a:rPr lang="en-US" sz="2800" dirty="0" smtClean="0">
                <a:solidFill>
                  <a:prstClr val="black"/>
                </a:solidFill>
                <a:latin typeface="Calibri" charset="0"/>
                <a:ea typeface="ＭＳ Ｐゴシック" charset="0"/>
                <a:cs typeface="ＭＳ Ｐゴシック" charset="0"/>
              </a:rPr>
              <a:t>one</a:t>
            </a:r>
          </a:p>
          <a:p>
            <a:pPr marL="746125" indent="-514350" fontAlgn="base">
              <a:spcBef>
                <a:spcPct val="0"/>
              </a:spcBef>
              <a:spcAft>
                <a:spcPct val="0"/>
              </a:spcAft>
              <a:buAutoNum type="alphaUcParenR"/>
            </a:pPr>
            <a:r>
              <a:rPr lang="en-US" sz="2800" dirty="0" smtClean="0">
                <a:solidFill>
                  <a:prstClr val="black"/>
                </a:solidFill>
                <a:latin typeface="Calibri" charset="0"/>
                <a:ea typeface="ＭＳ Ｐゴシック" charset="0"/>
                <a:cs typeface="ＭＳ Ｐゴシック" charset="0"/>
              </a:rPr>
              <a:t>two</a:t>
            </a:r>
          </a:p>
          <a:p>
            <a:pPr marL="746125" indent="-514350" fontAlgn="base">
              <a:spcBef>
                <a:spcPct val="0"/>
              </a:spcBef>
              <a:spcAft>
                <a:spcPct val="0"/>
              </a:spcAft>
              <a:buAutoNum type="alphaUcParenR"/>
            </a:pPr>
            <a:r>
              <a:rPr lang="en-US" sz="2800" dirty="0" smtClean="0">
                <a:solidFill>
                  <a:prstClr val="black"/>
                </a:solidFill>
                <a:latin typeface="Calibri" charset="0"/>
                <a:ea typeface="ＭＳ Ｐゴシック" charset="0"/>
                <a:cs typeface="ＭＳ Ｐゴシック" charset="0"/>
              </a:rPr>
              <a:t>all three</a:t>
            </a:r>
            <a:endParaRPr lang="en-US" sz="2800" dirty="0">
              <a:latin typeface="Calibri" charset="0"/>
              <a:ea typeface="ＭＳ Ｐゴシック" charset="0"/>
              <a:cs typeface="ＭＳ Ｐゴシック" charset="0"/>
            </a:endParaRPr>
          </a:p>
        </p:txBody>
      </p:sp>
      <p:sp>
        <p:nvSpPr>
          <p:cNvPr id="5" name="Slide Number Placeholder 4"/>
          <p:cNvSpPr>
            <a:spLocks noGrp="1"/>
          </p:cNvSpPr>
          <p:nvPr>
            <p:ph type="sldNum" sz="quarter" idx="12"/>
          </p:nvPr>
        </p:nvSpPr>
        <p:spPr/>
        <p:txBody>
          <a:bodyPr/>
          <a:lstStyle/>
          <a:p>
            <a:fld id="{BD22AEF0-C4C1-4CAB-89E0-FEFC02B05CA0}" type="slidenum">
              <a:rPr lang="en-CA" smtClean="0"/>
              <a:pPr/>
              <a:t>7</a:t>
            </a:fld>
            <a:endParaRPr lang="en-CA" dirty="0"/>
          </a:p>
        </p:txBody>
      </p:sp>
      <p:sp>
        <p:nvSpPr>
          <p:cNvPr id="6" name="Rectangle 5"/>
          <p:cNvSpPr/>
          <p:nvPr/>
        </p:nvSpPr>
        <p:spPr>
          <a:xfrm>
            <a:off x="171450" y="6286500"/>
            <a:ext cx="8801100" cy="461665"/>
          </a:xfrm>
          <a:prstGeom prst="rect">
            <a:avLst/>
          </a:prstGeom>
          <a:ln w="28575">
            <a:solidFill>
              <a:srgbClr val="0000CC"/>
            </a:solidFill>
          </a:ln>
        </p:spPr>
        <p:txBody>
          <a:bodyPr wrap="square">
            <a:spAutoFit/>
          </a:bodyPr>
          <a:lstStyle/>
          <a:p>
            <a:pPr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clarity    context    learning goals    distractors    difficulty    discussion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Clicker question</a:t>
            </a:r>
            <a:endParaRPr lang="en-CA"/>
          </a:p>
        </p:txBody>
      </p:sp>
      <p:sp>
        <p:nvSpPr>
          <p:cNvPr id="3" name="Content Placeholder 2"/>
          <p:cNvSpPr>
            <a:spLocks noGrp="1"/>
          </p:cNvSpPr>
          <p:nvPr>
            <p:ph idx="1"/>
          </p:nvPr>
        </p:nvSpPr>
        <p:spPr>
          <a:xfrm>
            <a:off x="457200" y="1143000"/>
            <a:ext cx="6286500" cy="1485900"/>
          </a:xfrm>
        </p:spPr>
        <p:txBody>
          <a:bodyPr>
            <a:noAutofit/>
          </a:bodyPr>
          <a:lstStyle/>
          <a:p>
            <a:pPr marL="0" indent="0">
              <a:buNone/>
            </a:pPr>
            <a:r>
              <a:rPr lang="en-US" sz="2800" dirty="0" smtClean="0">
                <a:solidFill>
                  <a:srgbClr val="000000"/>
                </a:solidFill>
                <a:ea typeface="ＭＳ Ｐゴシック" charset="0"/>
                <a:cs typeface="Arial" charset="0"/>
              </a:rPr>
              <a:t>An ice cube is floating in a glass of water that is filled entirely to the brim. As the ice cube melts, the water level will</a:t>
            </a:r>
          </a:p>
          <a:p>
            <a:pPr marL="0" indent="0">
              <a:buNone/>
            </a:pPr>
            <a:endParaRPr lang="en-US" sz="2800" dirty="0" smtClean="0"/>
          </a:p>
        </p:txBody>
      </p:sp>
      <p:sp>
        <p:nvSpPr>
          <p:cNvPr id="5" name="Slide Number Placeholder 4"/>
          <p:cNvSpPr>
            <a:spLocks noGrp="1"/>
          </p:cNvSpPr>
          <p:nvPr>
            <p:ph type="sldNum" sz="quarter" idx="12"/>
          </p:nvPr>
        </p:nvSpPr>
        <p:spPr/>
        <p:txBody>
          <a:bodyPr/>
          <a:lstStyle/>
          <a:p>
            <a:fld id="{BD22AEF0-C4C1-4CAB-89E0-FEFC02B05CA0}" type="slidenum">
              <a:rPr lang="en-CA" smtClean="0"/>
              <a:pPr/>
              <a:t>8</a:t>
            </a:fld>
            <a:endParaRPr lang="en-CA" dirty="0">
              <a:hlinkClick r:id="" action="ppaction://noaction"/>
            </a:endParaRPr>
          </a:p>
        </p:txBody>
      </p:sp>
      <p:sp>
        <p:nvSpPr>
          <p:cNvPr id="7" name="Text Box 3"/>
          <p:cNvSpPr txBox="1">
            <a:spLocks noChangeArrowheads="1"/>
          </p:cNvSpPr>
          <p:nvPr/>
        </p:nvSpPr>
        <p:spPr bwMode="auto">
          <a:xfrm>
            <a:off x="595271" y="3429000"/>
            <a:ext cx="8091529"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marL="514350" indent="-514350" defTabSz="914400" fontAlgn="base">
              <a:spcBef>
                <a:spcPct val="0"/>
              </a:spcBef>
              <a:spcAft>
                <a:spcPct val="0"/>
              </a:spcAft>
              <a:buAutoNum type="alphaUcParenR"/>
            </a:pPr>
            <a:r>
              <a:rPr lang="en-US" sz="2800" dirty="0" smtClean="0">
                <a:solidFill>
                  <a:srgbClr val="000000"/>
                </a:solidFill>
                <a:latin typeface="+mn-lt"/>
              </a:rPr>
              <a:t>stay </a:t>
            </a:r>
            <a:r>
              <a:rPr lang="en-US" sz="2800" dirty="0">
                <a:solidFill>
                  <a:srgbClr val="000000"/>
                </a:solidFill>
                <a:latin typeface="+mn-lt"/>
              </a:rPr>
              <a:t>the same, </a:t>
            </a:r>
            <a:r>
              <a:rPr lang="en-US" sz="2800" dirty="0" smtClean="0">
                <a:solidFill>
                  <a:srgbClr val="000000"/>
                </a:solidFill>
                <a:latin typeface="+mn-lt"/>
              </a:rPr>
              <a:t>remain </a:t>
            </a:r>
            <a:r>
              <a:rPr lang="en-US" sz="2800" dirty="0">
                <a:solidFill>
                  <a:srgbClr val="000000"/>
                </a:solidFill>
                <a:latin typeface="+mn-lt"/>
              </a:rPr>
              <a:t>at the </a:t>
            </a:r>
            <a:r>
              <a:rPr lang="en-US" sz="2800" dirty="0" smtClean="0">
                <a:solidFill>
                  <a:srgbClr val="000000"/>
                </a:solidFill>
                <a:latin typeface="+mn-lt"/>
              </a:rPr>
              <a:t>brim.</a:t>
            </a:r>
          </a:p>
          <a:p>
            <a:pPr marL="514350" indent="-514350" defTabSz="914400" fontAlgn="base">
              <a:spcBef>
                <a:spcPct val="0"/>
              </a:spcBef>
              <a:spcAft>
                <a:spcPct val="0"/>
              </a:spcAft>
              <a:buAutoNum type="alphaUcParenR"/>
            </a:pPr>
            <a:r>
              <a:rPr lang="en-US" sz="2800" dirty="0" smtClean="0">
                <a:solidFill>
                  <a:srgbClr val="000000"/>
                </a:solidFill>
                <a:latin typeface="+mn-lt"/>
              </a:rPr>
              <a:t>rise</a:t>
            </a:r>
            <a:r>
              <a:rPr lang="en-US" sz="2800" dirty="0">
                <a:solidFill>
                  <a:srgbClr val="000000"/>
                </a:solidFill>
                <a:latin typeface="+mn-lt"/>
              </a:rPr>
              <a:t>, causing the water to </a:t>
            </a:r>
            <a:r>
              <a:rPr lang="en-US" sz="2800" dirty="0" smtClean="0">
                <a:solidFill>
                  <a:srgbClr val="000000"/>
                </a:solidFill>
                <a:latin typeface="+mn-lt"/>
              </a:rPr>
              <a:t>spill.</a:t>
            </a:r>
          </a:p>
          <a:p>
            <a:pPr marL="514350" indent="-514350" defTabSz="914400" fontAlgn="base">
              <a:spcBef>
                <a:spcPct val="0"/>
              </a:spcBef>
              <a:spcAft>
                <a:spcPct val="0"/>
              </a:spcAft>
              <a:buAutoNum type="alphaUcParenR"/>
            </a:pPr>
            <a:r>
              <a:rPr lang="en-US" sz="2800" dirty="0" smtClean="0">
                <a:solidFill>
                  <a:srgbClr val="000000"/>
                </a:solidFill>
                <a:latin typeface="+mn-lt"/>
              </a:rPr>
              <a:t>fall to a level below the brim.</a:t>
            </a:r>
          </a:p>
          <a:p>
            <a:pPr marL="514350" indent="-514350" defTabSz="914400" fontAlgn="base">
              <a:spcBef>
                <a:spcPct val="0"/>
              </a:spcBef>
              <a:spcAft>
                <a:spcPct val="0"/>
              </a:spcAft>
              <a:buAutoNum type="alphaUcParenR"/>
            </a:pPr>
            <a:r>
              <a:rPr lang="en-US" sz="2800" dirty="0" smtClean="0">
                <a:solidFill>
                  <a:srgbClr val="000000"/>
                </a:solidFill>
                <a:latin typeface="+mn-lt"/>
              </a:rPr>
              <a:t>cannot say without knowing the density of ice.</a:t>
            </a:r>
            <a:endParaRPr lang="en-US" sz="2800" dirty="0">
              <a:solidFill>
                <a:srgbClr val="000000"/>
              </a:solidFill>
              <a:latin typeface="+mn-lt"/>
            </a:endParaRPr>
          </a:p>
        </p:txBody>
      </p:sp>
      <p:pic>
        <p:nvPicPr>
          <p:cNvPr id="9" name="Picture 8" descr="glass-of-water.jp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12672"/>
          <a:stretch/>
        </p:blipFill>
        <p:spPr>
          <a:xfrm>
            <a:off x="6842302" y="1264308"/>
            <a:ext cx="1692098" cy="1601200"/>
          </a:xfrm>
          <a:prstGeom prst="rect">
            <a:avLst/>
          </a:prstGeom>
        </p:spPr>
      </p:pic>
      <p:sp>
        <p:nvSpPr>
          <p:cNvPr id="10" name="Rectangle 9"/>
          <p:cNvSpPr/>
          <p:nvPr/>
        </p:nvSpPr>
        <p:spPr bwMode="auto">
          <a:xfrm>
            <a:off x="7356742" y="1140395"/>
            <a:ext cx="712471" cy="668544"/>
          </a:xfrm>
          <a:prstGeom prst="rect">
            <a:avLst/>
          </a:prstGeom>
          <a:gradFill flip="none" rotWithShape="1">
            <a:gsLst>
              <a:gs pos="0">
                <a:srgbClr val="000090">
                  <a:alpha val="45000"/>
                </a:srgbClr>
              </a:gs>
              <a:gs pos="100000">
                <a:srgbClr val="FFFFFF">
                  <a:alpha val="45000"/>
                </a:srgbClr>
              </a:gs>
            </a:gsLst>
            <a:path path="circle">
              <a:fillToRect l="100000" t="100000"/>
            </a:path>
            <a:tileRect r="-100000" b="-10000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200">
              <a:solidFill>
                <a:srgbClr val="000000"/>
              </a:solidFill>
              <a:latin typeface="Times New Roman" charset="0"/>
              <a:ea typeface="ＭＳ Ｐゴシック" charset="0"/>
              <a:cs typeface="Arial"/>
            </a:endParaRPr>
          </a:p>
        </p:txBody>
      </p:sp>
      <p:sp>
        <p:nvSpPr>
          <p:cNvPr id="11" name="Rectangle 10"/>
          <p:cNvSpPr/>
          <p:nvPr/>
        </p:nvSpPr>
        <p:spPr>
          <a:xfrm>
            <a:off x="171450" y="6286500"/>
            <a:ext cx="8801100" cy="461665"/>
          </a:xfrm>
          <a:prstGeom prst="rect">
            <a:avLst/>
          </a:prstGeom>
          <a:ln w="28575">
            <a:solidFill>
              <a:srgbClr val="0000CC"/>
            </a:solidFill>
          </a:ln>
        </p:spPr>
        <p:txBody>
          <a:bodyPr wrap="square">
            <a:spAutoFit/>
          </a:bodyPr>
          <a:lstStyle/>
          <a:p>
            <a:pPr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clarity    context    learning goals    distractors    difficulty    discussion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171700"/>
            <a:ext cx="8458200" cy="2400300"/>
          </a:xfrm>
        </p:spPr>
        <p:txBody>
          <a:bodyPr>
            <a:noAutofit/>
          </a:bodyPr>
          <a:lstStyle/>
          <a:p>
            <a:r>
              <a:rPr lang="en-CA" dirty="0" smtClean="0"/>
              <a:t>Types of questions</a:t>
            </a:r>
            <a:br>
              <a:rPr lang="en-CA" dirty="0" smtClean="0"/>
            </a:br>
            <a:r>
              <a:rPr lang="en-CA" dirty="0" smtClean="0"/>
              <a:t>and </a:t>
            </a:r>
            <a:br>
              <a:rPr lang="en-CA" dirty="0" smtClean="0"/>
            </a:br>
            <a:r>
              <a:rPr lang="en-CA" dirty="0" smtClean="0"/>
              <a:t>when to ask them</a:t>
            </a:r>
            <a:endParaRPr lang="en-CA" dirty="0"/>
          </a:p>
        </p:txBody>
      </p:sp>
      <p:sp>
        <p:nvSpPr>
          <p:cNvPr id="5" name="Slide Number Placeholder 4"/>
          <p:cNvSpPr>
            <a:spLocks noGrp="1"/>
          </p:cNvSpPr>
          <p:nvPr>
            <p:ph type="sldNum" sz="quarter" idx="12"/>
          </p:nvPr>
        </p:nvSpPr>
        <p:spPr/>
        <p:txBody>
          <a:bodyPr/>
          <a:lstStyle/>
          <a:p>
            <a:fld id="{BD22AEF0-C4C1-4CAB-89E0-FEFC02B05CA0}" type="slidenum">
              <a:rPr lang="en-CA" smtClean="0"/>
              <a:pPr/>
              <a:t>9</a:t>
            </a:fld>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2835</TotalTime>
  <Words>1346</Words>
  <Application>Microsoft Office PowerPoint</Application>
  <PresentationFormat>On-screen Show (4:3)</PresentationFormat>
  <Paragraphs>309</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Equation</vt:lpstr>
      <vt:lpstr>Creating Good Clicker Questions in Physics and Astronomy</vt:lpstr>
      <vt:lpstr>Schedule</vt:lpstr>
      <vt:lpstr>Typical Peer Instruction Episode</vt:lpstr>
      <vt:lpstr>Peer Instruction</vt:lpstr>
      <vt:lpstr>Peer Instruction</vt:lpstr>
      <vt:lpstr>What makes a good clicker question?</vt:lpstr>
      <vt:lpstr>Clicker question</vt:lpstr>
      <vt:lpstr>Clicker question</vt:lpstr>
      <vt:lpstr>Types of questions and  when to ask them</vt:lpstr>
      <vt:lpstr>Slide 10</vt:lpstr>
      <vt:lpstr>Create your own clicker questions (20 minutes)</vt:lpstr>
      <vt:lpstr>Resources</vt:lpstr>
      <vt:lpstr>Thanks</vt:lpstr>
      <vt:lpstr>Example clicker questions</vt:lpstr>
      <vt:lpstr>Clicker question</vt:lpstr>
      <vt:lpstr>Clicker question</vt:lpstr>
      <vt:lpstr>Clicker question</vt:lpstr>
      <vt:lpstr>Clicker question</vt:lpstr>
      <vt:lpstr>Slide 19</vt:lpstr>
      <vt:lpstr>Clicker question</vt:lpstr>
      <vt:lpstr>Clicker question</vt:lpstr>
      <vt:lpstr>Clicker question</vt:lpstr>
      <vt:lpstr>Clicker question</vt:lpstr>
      <vt:lpstr>Clicker question</vt:lpstr>
      <vt:lpstr>What do you think is most interesting about this picture?</vt:lpstr>
      <vt:lpstr>Slide 26</vt:lpstr>
      <vt:lpstr>Slide 27</vt:lpstr>
      <vt:lpstr>Question</vt:lpstr>
      <vt:lpstr>Slide 29</vt:lpstr>
    </vt:vector>
  </TitlesOfParts>
  <Company>Physics and Astronomy, UBC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Good Clicker Questions</dc:title>
  <dc:creator>Peter Newbury and Cynthia Heiner</dc:creator>
  <cp:lastModifiedBy>Grace Wood</cp:lastModifiedBy>
  <cp:revision>387</cp:revision>
  <dcterms:created xsi:type="dcterms:W3CDTF">2011-04-15T22:02:57Z</dcterms:created>
  <dcterms:modified xsi:type="dcterms:W3CDTF">2012-02-01T06:02:33Z</dcterms:modified>
</cp:coreProperties>
</file>