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78" r:id="rId3"/>
  </p:sldMasterIdLst>
  <p:notesMasterIdLst>
    <p:notesMasterId r:id="rId31"/>
  </p:notesMasterIdLst>
  <p:handoutMasterIdLst>
    <p:handoutMasterId r:id="rId32"/>
  </p:handoutMasterIdLst>
  <p:sldIdLst>
    <p:sldId id="256" r:id="rId4"/>
    <p:sldId id="281" r:id="rId5"/>
    <p:sldId id="257" r:id="rId6"/>
    <p:sldId id="258" r:id="rId7"/>
    <p:sldId id="263" r:id="rId8"/>
    <p:sldId id="259" r:id="rId9"/>
    <p:sldId id="260" r:id="rId10"/>
    <p:sldId id="261" r:id="rId11"/>
    <p:sldId id="262" r:id="rId12"/>
    <p:sldId id="264" r:id="rId13"/>
    <p:sldId id="265" r:id="rId14"/>
    <p:sldId id="266" r:id="rId15"/>
    <p:sldId id="267" r:id="rId16"/>
    <p:sldId id="268" r:id="rId17"/>
    <p:sldId id="269" r:id="rId18"/>
    <p:sldId id="270" r:id="rId19"/>
    <p:sldId id="271" r:id="rId20"/>
    <p:sldId id="274" r:id="rId21"/>
    <p:sldId id="273" r:id="rId22"/>
    <p:sldId id="275" r:id="rId23"/>
    <p:sldId id="279" r:id="rId24"/>
    <p:sldId id="276" r:id="rId25"/>
    <p:sldId id="277" r:id="rId26"/>
    <p:sldId id="282" r:id="rId27"/>
    <p:sldId id="278" r:id="rId28"/>
    <p:sldId id="280" r:id="rId29"/>
    <p:sldId id="272" r:id="rId30"/>
  </p:sldIdLst>
  <p:sldSz cx="9144000" cy="6858000" type="screen4x3"/>
  <p:notesSz cx="7008813" cy="9294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14DB"/>
    <a:srgbClr val="FFFFCC"/>
    <a:srgbClr val="04013D"/>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63" autoAdjust="0"/>
    <p:restoredTop sz="94660"/>
  </p:normalViewPr>
  <p:slideViewPr>
    <p:cSldViewPr>
      <p:cViewPr varScale="1">
        <p:scale>
          <a:sx n="69" d="100"/>
          <a:sy n="69" d="100"/>
        </p:scale>
        <p:origin x="-5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CA"/>
          </a:p>
        </p:txBody>
      </p:sp>
      <p:sp>
        <p:nvSpPr>
          <p:cNvPr id="3" name="Date Placeholder 2"/>
          <p:cNvSpPr>
            <a:spLocks noGrp="1"/>
          </p:cNvSpPr>
          <p:nvPr>
            <p:ph type="dt" sz="quarter" idx="1"/>
          </p:nvPr>
        </p:nvSpPr>
        <p:spPr>
          <a:xfrm>
            <a:off x="3970039" y="0"/>
            <a:ext cx="3037152" cy="464741"/>
          </a:xfrm>
          <a:prstGeom prst="rect">
            <a:avLst/>
          </a:prstGeom>
        </p:spPr>
        <p:txBody>
          <a:bodyPr vert="horz" lIns="93159" tIns="46580" rIns="93159" bIns="46580" rtlCol="0"/>
          <a:lstStyle>
            <a:lvl1pPr algn="r">
              <a:defRPr sz="1200"/>
            </a:lvl1pPr>
          </a:lstStyle>
          <a:p>
            <a:fld id="{1F3F115B-7FFF-4566-9FEA-FC5914FAFB90}" type="datetimeFigureOut">
              <a:rPr lang="en-US" smtClean="0"/>
              <a:pPr/>
              <a:t>9/19/2008</a:t>
            </a:fld>
            <a:endParaRPr lang="en-CA"/>
          </a:p>
        </p:txBody>
      </p:sp>
      <p:sp>
        <p:nvSpPr>
          <p:cNvPr id="4" name="Footer Placeholder 3"/>
          <p:cNvSpPr>
            <a:spLocks noGrp="1"/>
          </p:cNvSpPr>
          <p:nvPr>
            <p:ph type="ftr" sz="quarter" idx="2"/>
          </p:nvPr>
        </p:nvSpPr>
        <p:spPr>
          <a:xfrm>
            <a:off x="0" y="8828459"/>
            <a:ext cx="3037152" cy="464741"/>
          </a:xfrm>
          <a:prstGeom prst="rect">
            <a:avLst/>
          </a:prstGeom>
        </p:spPr>
        <p:txBody>
          <a:bodyPr vert="horz" lIns="93159" tIns="46580" rIns="93159" bIns="46580" rtlCol="0" anchor="b"/>
          <a:lstStyle>
            <a:lvl1pPr algn="l">
              <a:defRPr sz="1200"/>
            </a:lvl1pPr>
          </a:lstStyle>
          <a:p>
            <a:endParaRPr lang="en-CA"/>
          </a:p>
        </p:txBody>
      </p:sp>
      <p:sp>
        <p:nvSpPr>
          <p:cNvPr id="5" name="Slide Number Placeholder 4"/>
          <p:cNvSpPr>
            <a:spLocks noGrp="1"/>
          </p:cNvSpPr>
          <p:nvPr>
            <p:ph type="sldNum" sz="quarter" idx="3"/>
          </p:nvPr>
        </p:nvSpPr>
        <p:spPr>
          <a:xfrm>
            <a:off x="3970039" y="8828459"/>
            <a:ext cx="3037152" cy="464741"/>
          </a:xfrm>
          <a:prstGeom prst="rect">
            <a:avLst/>
          </a:prstGeom>
        </p:spPr>
        <p:txBody>
          <a:bodyPr vert="horz" lIns="93159" tIns="46580" rIns="93159" bIns="46580" rtlCol="0" anchor="b"/>
          <a:lstStyle>
            <a:lvl1pPr algn="r">
              <a:defRPr sz="1200"/>
            </a:lvl1pPr>
          </a:lstStyle>
          <a:p>
            <a:fld id="{03C1A78D-4F2A-4ECA-B204-9619030BFA12}"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CA"/>
          </a:p>
        </p:txBody>
      </p:sp>
      <p:sp>
        <p:nvSpPr>
          <p:cNvPr id="3" name="Date Placeholder 2"/>
          <p:cNvSpPr>
            <a:spLocks noGrp="1"/>
          </p:cNvSpPr>
          <p:nvPr>
            <p:ph type="dt" idx="1"/>
          </p:nvPr>
        </p:nvSpPr>
        <p:spPr>
          <a:xfrm>
            <a:off x="3970039" y="0"/>
            <a:ext cx="3037152" cy="464741"/>
          </a:xfrm>
          <a:prstGeom prst="rect">
            <a:avLst/>
          </a:prstGeom>
        </p:spPr>
        <p:txBody>
          <a:bodyPr vert="horz" lIns="93159" tIns="46580" rIns="93159" bIns="46580" rtlCol="0"/>
          <a:lstStyle>
            <a:lvl1pPr algn="r">
              <a:defRPr sz="1200"/>
            </a:lvl1pPr>
          </a:lstStyle>
          <a:p>
            <a:fld id="{3E5D3D5F-AD72-4ED9-B626-5A6653DE4D33}" type="datetimeFigureOut">
              <a:rPr lang="en-US" smtClean="0"/>
              <a:pPr/>
              <a:t>9/19/2008</a:t>
            </a:fld>
            <a:endParaRPr lang="en-CA"/>
          </a:p>
        </p:txBody>
      </p:sp>
      <p:sp>
        <p:nvSpPr>
          <p:cNvPr id="4" name="Slide Image Placeholder 3"/>
          <p:cNvSpPr>
            <a:spLocks noGrp="1" noRot="1" noChangeAspect="1"/>
          </p:cNvSpPr>
          <p:nvPr>
            <p:ph type="sldImg" idx="2"/>
          </p:nvPr>
        </p:nvSpPr>
        <p:spPr>
          <a:xfrm>
            <a:off x="1179513" y="696913"/>
            <a:ext cx="4649787" cy="3486150"/>
          </a:xfrm>
          <a:prstGeom prst="rect">
            <a:avLst/>
          </a:prstGeom>
          <a:noFill/>
          <a:ln w="12700">
            <a:solidFill>
              <a:prstClr val="black"/>
            </a:solidFill>
          </a:ln>
        </p:spPr>
        <p:txBody>
          <a:bodyPr vert="horz" lIns="93159" tIns="46580" rIns="93159" bIns="46580" rtlCol="0" anchor="ctr"/>
          <a:lstStyle/>
          <a:p>
            <a:endParaRPr lang="en-CA"/>
          </a:p>
        </p:txBody>
      </p:sp>
      <p:sp>
        <p:nvSpPr>
          <p:cNvPr id="5" name="Notes Placeholder 4"/>
          <p:cNvSpPr>
            <a:spLocks noGrp="1"/>
          </p:cNvSpPr>
          <p:nvPr>
            <p:ph type="body" sz="quarter" idx="3"/>
          </p:nvPr>
        </p:nvSpPr>
        <p:spPr>
          <a:xfrm>
            <a:off x="700882" y="4415036"/>
            <a:ext cx="5607050" cy="4182666"/>
          </a:xfrm>
          <a:prstGeom prst="rect">
            <a:avLst/>
          </a:prstGeom>
        </p:spPr>
        <p:txBody>
          <a:bodyPr vert="horz" lIns="93159" tIns="46580" rIns="93159" bIns="465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8459"/>
            <a:ext cx="3037152" cy="464741"/>
          </a:xfrm>
          <a:prstGeom prst="rect">
            <a:avLst/>
          </a:prstGeom>
        </p:spPr>
        <p:txBody>
          <a:bodyPr vert="horz" lIns="93159" tIns="46580" rIns="93159" bIns="46580" rtlCol="0" anchor="b"/>
          <a:lstStyle>
            <a:lvl1pPr algn="l">
              <a:defRPr sz="1200"/>
            </a:lvl1pPr>
          </a:lstStyle>
          <a:p>
            <a:endParaRPr lang="en-CA"/>
          </a:p>
        </p:txBody>
      </p:sp>
      <p:sp>
        <p:nvSpPr>
          <p:cNvPr id="7" name="Slide Number Placeholder 6"/>
          <p:cNvSpPr>
            <a:spLocks noGrp="1"/>
          </p:cNvSpPr>
          <p:nvPr>
            <p:ph type="sldNum" sz="quarter" idx="5"/>
          </p:nvPr>
        </p:nvSpPr>
        <p:spPr>
          <a:xfrm>
            <a:off x="3970039" y="8828459"/>
            <a:ext cx="3037152" cy="464741"/>
          </a:xfrm>
          <a:prstGeom prst="rect">
            <a:avLst/>
          </a:prstGeom>
        </p:spPr>
        <p:txBody>
          <a:bodyPr vert="horz" lIns="93159" tIns="46580" rIns="93159" bIns="46580" rtlCol="0" anchor="b"/>
          <a:lstStyle>
            <a:lvl1pPr algn="r">
              <a:defRPr sz="1200"/>
            </a:lvl1pPr>
          </a:lstStyle>
          <a:p>
            <a:fld id="{C24EA1A2-4741-49E3-9D4F-F1F1C887B78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E3462EEE-6194-432D-AFB5-9C0089B1919B}" type="slidenum">
              <a:rPr lang="en-US" smtClean="0"/>
              <a:pPr/>
              <a:t>18</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3B21BCC1-49FE-48BD-9BCC-3E98428F70AC}" type="slidenum">
              <a:rPr lang="en-US" smtClean="0"/>
              <a:pPr/>
              <a:t>19</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9911B-AE9E-47A6-9436-C7CE7EA4DC13}" type="slidenum">
              <a:rPr lang="en-US"/>
              <a:pPr/>
              <a:t>24</a:t>
            </a:fld>
            <a:endParaRPr lang="en-US"/>
          </a:p>
        </p:txBody>
      </p:sp>
      <p:sp>
        <p:nvSpPr>
          <p:cNvPr id="337922" name="Rectangle 2"/>
          <p:cNvSpPr>
            <a:spLocks noGrp="1" noRot="1" noChangeAspec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1000100" y="2357430"/>
            <a:ext cx="5357826" cy="914400"/>
          </a:xfrm>
        </p:spPr>
        <p:txBody>
          <a:bodyPr/>
          <a:lstStyle>
            <a:lvl1pPr>
              <a:buNone/>
              <a:defRPr/>
            </a:lvl1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C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9"/>
          <p:cNvSpPr>
            <a:spLocks noGrp="1" noChangeArrowheads="1"/>
          </p:cNvSpPr>
          <p:nvPr>
            <p:ph type="dt" sz="half" idx="10"/>
          </p:nvPr>
        </p:nvSpPr>
        <p:spPr>
          <a:xfrm>
            <a:off x="457200" y="6243638"/>
            <a:ext cx="2133600" cy="457200"/>
          </a:xfrm>
          <a:prstGeom prst="rect">
            <a:avLst/>
          </a:prstGeom>
          <a:ln/>
        </p:spPr>
        <p:txBody>
          <a:bodyPr/>
          <a:lstStyle>
            <a:lvl1pPr>
              <a:defRPr/>
            </a:lvl1pPr>
          </a:lstStyle>
          <a:p>
            <a:pPr>
              <a:defRPr/>
            </a:pPr>
            <a:endParaRPr lang="en-US"/>
          </a:p>
        </p:txBody>
      </p:sp>
      <p:sp>
        <p:nvSpPr>
          <p:cNvPr id="5" name="Rectangle 40"/>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xfrm>
            <a:off x="6553200" y="6243638"/>
            <a:ext cx="2133600" cy="457200"/>
          </a:xfrm>
          <a:prstGeom prst="rect">
            <a:avLst/>
          </a:prstGeom>
          <a:ln/>
        </p:spPr>
        <p:txBody>
          <a:bodyPr/>
          <a:lstStyle>
            <a:lvl1pPr>
              <a:defRPr/>
            </a:lvl1pPr>
          </a:lstStyle>
          <a:p>
            <a:pPr>
              <a:defRPr/>
            </a:pPr>
            <a:fld id="{8AB77482-5592-4FAD-909F-1E0CFED9741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grpSp>
          <p:nvGrpSpPr>
            <p:cNvPr id="3"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CA"/>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CA"/>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CA"/>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CA"/>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CA"/>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CA"/>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CA"/>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CA"/>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CA"/>
            </a:p>
          </p:txBody>
        </p:sp>
        <p:grpSp>
          <p:nvGrpSpPr>
            <p:cNvPr id="4"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CA"/>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CA"/>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CA"/>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CA"/>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CA"/>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CA"/>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CA"/>
            </a:p>
          </p:txBody>
        </p:sp>
      </p:grpSp>
      <p:sp>
        <p:nvSpPr>
          <p:cNvPr id="286759" name="Rectangle 39"/>
          <p:cNvSpPr>
            <a:spLocks noGrp="1" noChangeArrowheads="1"/>
          </p:cNvSpPr>
          <p:nvPr>
            <p:ph type="ctrTitle" sz="quarter"/>
          </p:nvPr>
        </p:nvSpPr>
        <p:spPr bwMode="auto">
          <a:xfrm>
            <a:off x="685800" y="1692275"/>
            <a:ext cx="7772400" cy="1736725"/>
          </a:xfrm>
          <a:prstGeom prst="rect">
            <a:avLst/>
          </a:prstGeom>
          <a:noFill/>
          <a:ln>
            <a:miter lim="800000"/>
            <a:headEnd/>
            <a:tailEnd/>
          </a:ln>
        </p:spPr>
        <p:txBody>
          <a:bodyPr vert="horz" wrap="square" lIns="91440" tIns="45720" rIns="91440" bIns="45720" numCol="1" anchor="b" anchorCtr="1" compatLnSpc="1">
            <a:prstTxWarp prst="textNoShape">
              <a:avLst/>
            </a:prstTxWarp>
          </a:bodyPr>
          <a:lstStyle>
            <a:lvl1pPr>
              <a:defRPr sz="5400"/>
            </a:lvl1pPr>
          </a:lstStyle>
          <a:p>
            <a:r>
              <a:rPr lang="en-US"/>
              <a:t>Click to edit Master title style</a:t>
            </a:r>
          </a:p>
        </p:txBody>
      </p:sp>
      <p:sp>
        <p:nvSpPr>
          <p:cNvPr id="286760" name="Rectangle 40"/>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6BF6DAD8-DC3D-4ECD-BA68-A79DA2BAE99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9"/>
          <p:cNvSpPr>
            <a:spLocks noGrp="1" noChangeArrowheads="1"/>
          </p:cNvSpPr>
          <p:nvPr>
            <p:ph type="dt" sz="half" idx="10"/>
          </p:nvPr>
        </p:nvSpPr>
        <p:spPr>
          <a:ln/>
        </p:spPr>
        <p:txBody>
          <a:bodyPr/>
          <a:lstStyle>
            <a:lvl1pPr>
              <a:defRPr/>
            </a:lvl1pPr>
          </a:lstStyle>
          <a:p>
            <a:pPr>
              <a:defRPr/>
            </a:pPr>
            <a:endParaRPr lang="en-US"/>
          </a:p>
        </p:txBody>
      </p:sp>
      <p:sp>
        <p:nvSpPr>
          <p:cNvPr id="5" name="Rectangle 40"/>
          <p:cNvSpPr>
            <a:spLocks noGrp="1" noChangeArrowheads="1"/>
          </p:cNvSpPr>
          <p:nvPr>
            <p:ph type="ftr" sz="quarter" idx="11"/>
          </p:nvPr>
        </p:nvSpPr>
        <p:spPr>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ln/>
        </p:spPr>
        <p:txBody>
          <a:bodyPr/>
          <a:lstStyle>
            <a:lvl1pPr>
              <a:defRPr/>
            </a:lvl1pPr>
          </a:lstStyle>
          <a:p>
            <a:pPr>
              <a:defRPr/>
            </a:pPr>
            <a:fld id="{8AB77482-5592-4FAD-909F-1E0CFED97413}"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5" name="Rectangle 40"/>
          <p:cNvSpPr>
            <a:spLocks noGrp="1" noChangeArrowheads="1"/>
          </p:cNvSpPr>
          <p:nvPr>
            <p:ph type="ftr" sz="quarter" idx="11"/>
          </p:nvPr>
        </p:nvSpPr>
        <p:spPr>
          <a:ln/>
        </p:spPr>
        <p:txBody>
          <a:bodyPr/>
          <a:lstStyle>
            <a:lvl1pPr>
              <a:defRPr/>
            </a:lvl1pPr>
          </a:lstStyle>
          <a:p>
            <a:endParaRPr lang="en-CA" dirty="0"/>
          </a:p>
        </p:txBody>
      </p:sp>
      <p:sp>
        <p:nvSpPr>
          <p:cNvPr id="6"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6" name="Rectangle 40"/>
          <p:cNvSpPr>
            <a:spLocks noGrp="1" noChangeArrowheads="1"/>
          </p:cNvSpPr>
          <p:nvPr>
            <p:ph type="ftr" sz="quarter" idx="11"/>
          </p:nvPr>
        </p:nvSpPr>
        <p:spPr>
          <a:ln/>
        </p:spPr>
        <p:txBody>
          <a:bodyPr/>
          <a:lstStyle>
            <a:lvl1pPr>
              <a:defRPr/>
            </a:lvl1pPr>
          </a:lstStyle>
          <a:p>
            <a:endParaRPr lang="en-CA" dirty="0"/>
          </a:p>
        </p:txBody>
      </p:sp>
      <p:sp>
        <p:nvSpPr>
          <p:cNvPr id="7"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2400"/>
            </a:lvl1pPr>
          </a:lstStyle>
          <a:p>
            <a:r>
              <a:rPr lang="en-US" dirty="0" smtClean="0"/>
              <a:t>Click to edit Master title style</a:t>
            </a:r>
            <a:endParaRPr lang="en-C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8" name="Rectangle 40"/>
          <p:cNvSpPr>
            <a:spLocks noGrp="1" noChangeArrowheads="1"/>
          </p:cNvSpPr>
          <p:nvPr>
            <p:ph type="ftr" sz="quarter" idx="11"/>
          </p:nvPr>
        </p:nvSpPr>
        <p:spPr>
          <a:ln/>
        </p:spPr>
        <p:txBody>
          <a:bodyPr/>
          <a:lstStyle>
            <a:lvl1pPr>
              <a:defRPr/>
            </a:lvl1pPr>
          </a:lstStyle>
          <a:p>
            <a:endParaRPr lang="en-CA" dirty="0"/>
          </a:p>
        </p:txBody>
      </p:sp>
      <p:sp>
        <p:nvSpPr>
          <p:cNvPr id="9"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4" name="Rectangle 40"/>
          <p:cNvSpPr>
            <a:spLocks noGrp="1" noChangeArrowheads="1"/>
          </p:cNvSpPr>
          <p:nvPr>
            <p:ph type="ftr" sz="quarter" idx="11"/>
          </p:nvPr>
        </p:nvSpPr>
        <p:spPr>
          <a:ln/>
        </p:spPr>
        <p:txBody>
          <a:bodyPr/>
          <a:lstStyle>
            <a:lvl1pPr>
              <a:defRPr/>
            </a:lvl1pPr>
          </a:lstStyle>
          <a:p>
            <a:endParaRPr lang="en-CA" dirty="0"/>
          </a:p>
        </p:txBody>
      </p:sp>
      <p:sp>
        <p:nvSpPr>
          <p:cNvPr id="5"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3" name="Rectangle 40"/>
          <p:cNvSpPr>
            <a:spLocks noGrp="1" noChangeArrowheads="1"/>
          </p:cNvSpPr>
          <p:nvPr>
            <p:ph type="ftr" sz="quarter" idx="11"/>
          </p:nvPr>
        </p:nvSpPr>
        <p:spPr>
          <a:ln/>
        </p:spPr>
        <p:txBody>
          <a:bodyPr/>
          <a:lstStyle>
            <a:lvl1pPr>
              <a:defRPr/>
            </a:lvl1pPr>
          </a:lstStyle>
          <a:p>
            <a:endParaRPr lang="en-CA" dirty="0"/>
          </a:p>
        </p:txBody>
      </p:sp>
      <p:sp>
        <p:nvSpPr>
          <p:cNvPr id="4"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6" name="Rectangle 40"/>
          <p:cNvSpPr>
            <a:spLocks noGrp="1" noChangeArrowheads="1"/>
          </p:cNvSpPr>
          <p:nvPr>
            <p:ph type="ftr" sz="quarter" idx="11"/>
          </p:nvPr>
        </p:nvSpPr>
        <p:spPr>
          <a:ln/>
        </p:spPr>
        <p:txBody>
          <a:bodyPr/>
          <a:lstStyle>
            <a:lvl1pPr>
              <a:defRPr/>
            </a:lvl1pPr>
          </a:lstStyle>
          <a:p>
            <a:endParaRPr lang="en-CA" dirty="0"/>
          </a:p>
        </p:txBody>
      </p:sp>
      <p:sp>
        <p:nvSpPr>
          <p:cNvPr id="7"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6" name="Rectangle 40"/>
          <p:cNvSpPr>
            <a:spLocks noGrp="1" noChangeArrowheads="1"/>
          </p:cNvSpPr>
          <p:nvPr>
            <p:ph type="ftr" sz="quarter" idx="11"/>
          </p:nvPr>
        </p:nvSpPr>
        <p:spPr>
          <a:ln/>
        </p:spPr>
        <p:txBody>
          <a:bodyPr/>
          <a:lstStyle>
            <a:lvl1pPr>
              <a:defRPr/>
            </a:lvl1pPr>
          </a:lstStyle>
          <a:p>
            <a:endParaRPr lang="en-CA" dirty="0"/>
          </a:p>
        </p:txBody>
      </p:sp>
      <p:sp>
        <p:nvSpPr>
          <p:cNvPr id="7"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5" name="Rectangle 40"/>
          <p:cNvSpPr>
            <a:spLocks noGrp="1" noChangeArrowheads="1"/>
          </p:cNvSpPr>
          <p:nvPr>
            <p:ph type="ftr" sz="quarter" idx="11"/>
          </p:nvPr>
        </p:nvSpPr>
        <p:spPr>
          <a:ln/>
        </p:spPr>
        <p:txBody>
          <a:bodyPr/>
          <a:lstStyle>
            <a:lvl1pPr>
              <a:defRPr/>
            </a:lvl1pPr>
          </a:lstStyle>
          <a:p>
            <a:endParaRPr lang="en-CA" dirty="0"/>
          </a:p>
        </p:txBody>
      </p:sp>
      <p:sp>
        <p:nvSpPr>
          <p:cNvPr id="6"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9"/>
          <p:cNvSpPr>
            <a:spLocks noGrp="1" noChangeArrowheads="1"/>
          </p:cNvSpPr>
          <p:nvPr>
            <p:ph type="dt" sz="half" idx="10"/>
          </p:nvPr>
        </p:nvSpPr>
        <p:spPr>
          <a:ln/>
        </p:spPr>
        <p:txBody>
          <a:bodyPr/>
          <a:lstStyle>
            <a:lvl1pPr>
              <a:defRPr/>
            </a:lvl1pPr>
          </a:lstStyle>
          <a:p>
            <a:fld id="{E9DD652C-14F1-4266-80B5-28EE348FAF19}" type="datetimeFigureOut">
              <a:rPr lang="en-US" smtClean="0"/>
              <a:pPr/>
              <a:t>9/19/2008</a:t>
            </a:fld>
            <a:endParaRPr lang="en-CA" dirty="0"/>
          </a:p>
        </p:txBody>
      </p:sp>
      <p:sp>
        <p:nvSpPr>
          <p:cNvPr id="5" name="Rectangle 40"/>
          <p:cNvSpPr>
            <a:spLocks noGrp="1" noChangeArrowheads="1"/>
          </p:cNvSpPr>
          <p:nvPr>
            <p:ph type="ftr" sz="quarter" idx="11"/>
          </p:nvPr>
        </p:nvSpPr>
        <p:spPr>
          <a:ln/>
        </p:spPr>
        <p:txBody>
          <a:bodyPr/>
          <a:lstStyle>
            <a:lvl1pPr>
              <a:defRPr/>
            </a:lvl1pPr>
          </a:lstStyle>
          <a:p>
            <a:endParaRPr lang="en-CA" dirty="0"/>
          </a:p>
        </p:txBody>
      </p:sp>
      <p:sp>
        <p:nvSpPr>
          <p:cNvPr id="6" name="Rectangle 41"/>
          <p:cNvSpPr>
            <a:spLocks noGrp="1" noChangeArrowheads="1"/>
          </p:cNvSpPr>
          <p:nvPr>
            <p:ph type="sldNum" sz="quarter" idx="12"/>
          </p:nvPr>
        </p:nvSpPr>
        <p:spPr>
          <a:ln/>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3" name="Rectangle 39"/>
          <p:cNvSpPr>
            <a:spLocks noGrp="1" noChangeArrowheads="1"/>
          </p:cNvSpPr>
          <p:nvPr>
            <p:ph type="dt" sz="half" idx="10"/>
          </p:nvPr>
        </p:nvSpPr>
        <p:spPr>
          <a:ln/>
        </p:spPr>
        <p:txBody>
          <a:bodyPr/>
          <a:lstStyle>
            <a:lvl1pPr>
              <a:defRPr/>
            </a:lvl1pPr>
          </a:lstStyle>
          <a:p>
            <a:pPr>
              <a:defRPr/>
            </a:pPr>
            <a:endParaRPr lang="en-US"/>
          </a:p>
        </p:txBody>
      </p:sp>
      <p:sp>
        <p:nvSpPr>
          <p:cNvPr id="4" name="Rectangle 40"/>
          <p:cNvSpPr>
            <a:spLocks noGrp="1" noChangeArrowheads="1"/>
          </p:cNvSpPr>
          <p:nvPr>
            <p:ph type="ftr" sz="quarter" idx="11"/>
          </p:nvPr>
        </p:nvSpPr>
        <p:spPr>
          <a:ln/>
        </p:spPr>
        <p:txBody>
          <a:bodyPr/>
          <a:lstStyle>
            <a:lvl1pPr>
              <a:defRPr/>
            </a:lvl1pPr>
          </a:lstStyle>
          <a:p>
            <a:pPr>
              <a:defRPr/>
            </a:pPr>
            <a:endParaRPr lang="en-US"/>
          </a:p>
        </p:txBody>
      </p:sp>
      <p:sp>
        <p:nvSpPr>
          <p:cNvPr id="5" name="Rectangle 41"/>
          <p:cNvSpPr>
            <a:spLocks noGrp="1" noChangeArrowheads="1"/>
          </p:cNvSpPr>
          <p:nvPr>
            <p:ph type="sldNum" sz="quarter" idx="12"/>
          </p:nvPr>
        </p:nvSpPr>
        <p:spPr>
          <a:ln/>
        </p:spPr>
        <p:txBody>
          <a:bodyPr/>
          <a:lstStyle>
            <a:lvl1pPr>
              <a:defRPr/>
            </a:lvl1pPr>
          </a:lstStyle>
          <a:p>
            <a:pPr>
              <a:defRPr/>
            </a:pPr>
            <a:fld id="{D17D59FB-7024-44EC-B588-64EB6B94B81E}"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8763" cy="6851650"/>
            <a:chOff x="1" y="0"/>
            <a:chExt cx="5763" cy="4316"/>
          </a:xfrm>
        </p:grpSpPr>
        <p:sp>
          <p:nvSpPr>
            <p:cNvPr id="286723"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6724"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6725"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grpSp>
          <p:nvGrpSpPr>
            <p:cNvPr id="3" name="Group 6"/>
            <p:cNvGrpSpPr>
              <a:grpSpLocks/>
            </p:cNvGrpSpPr>
            <p:nvPr/>
          </p:nvGrpSpPr>
          <p:grpSpPr bwMode="auto">
            <a:xfrm>
              <a:off x="288" y="0"/>
              <a:ext cx="5098" cy="4316"/>
              <a:chOff x="288" y="0"/>
              <a:chExt cx="5098" cy="4316"/>
            </a:xfrm>
          </p:grpSpPr>
          <p:sp>
            <p:nvSpPr>
              <p:cNvPr id="286727"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28"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29"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0"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1"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2"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3"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4"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5"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6"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7"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8"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6739"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grpSp>
        <p:sp>
          <p:nvSpPr>
            <p:cNvPr id="28674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674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674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CA"/>
            </a:p>
          </p:txBody>
        </p:sp>
        <p:sp>
          <p:nvSpPr>
            <p:cNvPr id="286743"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CA"/>
            </a:p>
          </p:txBody>
        </p:sp>
        <p:sp>
          <p:nvSpPr>
            <p:cNvPr id="286744"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CA"/>
            </a:p>
          </p:txBody>
        </p:sp>
        <p:sp>
          <p:nvSpPr>
            <p:cNvPr id="28674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CA"/>
            </a:p>
          </p:txBody>
        </p:sp>
        <p:sp>
          <p:nvSpPr>
            <p:cNvPr id="286746"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CA"/>
            </a:p>
          </p:txBody>
        </p:sp>
        <p:sp>
          <p:nvSpPr>
            <p:cNvPr id="286747"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CA"/>
            </a:p>
          </p:txBody>
        </p:sp>
        <p:sp>
          <p:nvSpPr>
            <p:cNvPr id="286748"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CA"/>
            </a:p>
          </p:txBody>
        </p:sp>
        <p:sp>
          <p:nvSpPr>
            <p:cNvPr id="286749"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CA"/>
            </a:p>
          </p:txBody>
        </p:sp>
        <p:sp>
          <p:nvSpPr>
            <p:cNvPr id="286750"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CA"/>
            </a:p>
          </p:txBody>
        </p:sp>
        <p:grpSp>
          <p:nvGrpSpPr>
            <p:cNvPr id="4" name="Group 31"/>
            <p:cNvGrpSpPr>
              <a:grpSpLocks/>
            </p:cNvGrpSpPr>
            <p:nvPr/>
          </p:nvGrpSpPr>
          <p:grpSpPr bwMode="auto">
            <a:xfrm>
              <a:off x="1" y="392"/>
              <a:ext cx="5758" cy="1571"/>
              <a:chOff x="1" y="392"/>
              <a:chExt cx="5758" cy="1571"/>
            </a:xfrm>
          </p:grpSpPr>
          <p:sp>
            <p:nvSpPr>
              <p:cNvPr id="28675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CA"/>
              </a:p>
            </p:txBody>
          </p:sp>
          <p:sp>
            <p:nvSpPr>
              <p:cNvPr id="28675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CA"/>
              </a:p>
            </p:txBody>
          </p:sp>
          <p:sp>
            <p:nvSpPr>
              <p:cNvPr id="28675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CA"/>
              </a:p>
            </p:txBody>
          </p:sp>
          <p:sp>
            <p:nvSpPr>
              <p:cNvPr id="28675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CA"/>
              </a:p>
            </p:txBody>
          </p:sp>
          <p:sp>
            <p:nvSpPr>
              <p:cNvPr id="28675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CA"/>
              </a:p>
            </p:txBody>
          </p:sp>
        </p:grpSp>
        <p:sp>
          <p:nvSpPr>
            <p:cNvPr id="286757"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CA"/>
            </a:p>
          </p:txBody>
        </p:sp>
        <p:sp>
          <p:nvSpPr>
            <p:cNvPr id="286758"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CA"/>
            </a:p>
          </p:txBody>
        </p:sp>
      </p:grpSp>
      <p:sp>
        <p:nvSpPr>
          <p:cNvPr id="286759" name="Rectangle 39"/>
          <p:cNvSpPr>
            <a:spLocks noGrp="1" noChangeArrowheads="1"/>
          </p:cNvSpPr>
          <p:nvPr>
            <p:ph type="ctrTitle" sz="quarter"/>
          </p:nvPr>
        </p:nvSpPr>
        <p:spPr bwMode="auto">
          <a:xfrm>
            <a:off x="685800" y="1692275"/>
            <a:ext cx="7772400" cy="1736725"/>
          </a:xfrm>
          <a:prstGeom prst="rect">
            <a:avLst/>
          </a:prstGeom>
          <a:noFill/>
          <a:ln>
            <a:miter lim="800000"/>
            <a:headEnd/>
            <a:tailEnd/>
          </a:ln>
        </p:spPr>
        <p:txBody>
          <a:bodyPr vert="horz" wrap="square" lIns="91440" tIns="45720" rIns="91440" bIns="45720" numCol="1" anchor="b" anchorCtr="1" compatLnSpc="1">
            <a:prstTxWarp prst="textNoShape">
              <a:avLst/>
            </a:prstTxWarp>
          </a:bodyPr>
          <a:lstStyle>
            <a:lvl1pPr>
              <a:defRPr sz="5400"/>
            </a:lvl1pPr>
          </a:lstStyle>
          <a:p>
            <a:r>
              <a:rPr lang="en-US"/>
              <a:t>Click to edit Master title style</a:t>
            </a:r>
          </a:p>
        </p:txBody>
      </p:sp>
      <p:sp>
        <p:nvSpPr>
          <p:cNvPr id="286760" name="Rectangle 40"/>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286761" name="Rectangle 41"/>
          <p:cNvSpPr>
            <a:spLocks noGrp="1" noChangeArrowheads="1"/>
          </p:cNvSpPr>
          <p:nvPr>
            <p:ph type="dt" sz="quarter" idx="2"/>
          </p:nvPr>
        </p:nvSpPr>
        <p:spPr/>
        <p:txBody>
          <a:bodyPr/>
          <a:lstStyle>
            <a:lvl1pPr>
              <a:defRPr/>
            </a:lvl1pPr>
          </a:lstStyle>
          <a:p>
            <a:endParaRPr lang="en-US"/>
          </a:p>
        </p:txBody>
      </p:sp>
      <p:sp>
        <p:nvSpPr>
          <p:cNvPr id="286762" name="Rectangle 42"/>
          <p:cNvSpPr>
            <a:spLocks noGrp="1" noChangeArrowheads="1"/>
          </p:cNvSpPr>
          <p:nvPr>
            <p:ph type="ftr" sz="quarter" idx="3"/>
          </p:nvPr>
        </p:nvSpPr>
        <p:spPr/>
        <p:txBody>
          <a:bodyPr/>
          <a:lstStyle>
            <a:lvl1pPr>
              <a:defRPr/>
            </a:lvl1pPr>
          </a:lstStyle>
          <a:p>
            <a:endParaRPr lang="en-US"/>
          </a:p>
        </p:txBody>
      </p:sp>
      <p:sp>
        <p:nvSpPr>
          <p:cNvPr id="286763" name="Rectangle 43"/>
          <p:cNvSpPr>
            <a:spLocks noGrp="1" noChangeArrowheads="1"/>
          </p:cNvSpPr>
          <p:nvPr>
            <p:ph type="sldNum" sz="quarter" idx="4"/>
          </p:nvPr>
        </p:nvSpPr>
        <p:spPr/>
        <p:txBody>
          <a:bodyPr/>
          <a:lstStyle>
            <a:lvl1pPr>
              <a:defRPr/>
            </a:lvl1pPr>
          </a:lstStyle>
          <a:p>
            <a:fld id="{74EFA6B9-2971-4AD4-8392-804BD5B8D548}" type="slidenum">
              <a:rPr lang="en-US"/>
              <a:pPr/>
              <a:t>‹#›</a:t>
            </a:fld>
            <a:endParaRPr lang="en-US"/>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B77482-5592-4FAD-909F-1E0CFED9741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p:txBody>
          <a:bodyPr/>
          <a:lstStyle>
            <a:lvl1pPr>
              <a:defRPr/>
            </a:lvl1pPr>
          </a:lstStyle>
          <a:p>
            <a:endParaRPr lang="en-CA" dirty="0"/>
          </a:p>
        </p:txBody>
      </p:sp>
      <p:sp>
        <p:nvSpPr>
          <p:cNvPr id="6" name="Slide Number Placeholder 5"/>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p:txBody>
          <a:bodyPr/>
          <a:lstStyle>
            <a:lvl1pPr>
              <a:defRPr/>
            </a:lvl1pPr>
          </a:lstStyle>
          <a:p>
            <a:endParaRPr lang="en-CA" dirty="0"/>
          </a:p>
        </p:txBody>
      </p:sp>
      <p:sp>
        <p:nvSpPr>
          <p:cNvPr id="7" name="Slide Number Placeholder 6"/>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8" name="Footer Placeholder 7"/>
          <p:cNvSpPr>
            <a:spLocks noGrp="1"/>
          </p:cNvSpPr>
          <p:nvPr>
            <p:ph type="ftr" sz="quarter" idx="11"/>
          </p:nvPr>
        </p:nvSpPr>
        <p:spPr/>
        <p:txBody>
          <a:bodyPr/>
          <a:lstStyle>
            <a:lvl1pPr>
              <a:defRPr/>
            </a:lvl1pPr>
          </a:lstStyle>
          <a:p>
            <a:endParaRPr lang="en-CA" dirty="0"/>
          </a:p>
        </p:txBody>
      </p:sp>
      <p:sp>
        <p:nvSpPr>
          <p:cNvPr id="9" name="Slide Number Placeholder 8"/>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4" name="Footer Placeholder 3"/>
          <p:cNvSpPr>
            <a:spLocks noGrp="1"/>
          </p:cNvSpPr>
          <p:nvPr>
            <p:ph type="ftr" sz="quarter" idx="11"/>
          </p:nvPr>
        </p:nvSpPr>
        <p:spPr/>
        <p:txBody>
          <a:bodyPr/>
          <a:lstStyle>
            <a:lvl1pPr>
              <a:defRPr/>
            </a:lvl1pPr>
          </a:lstStyle>
          <a:p>
            <a:endParaRPr lang="en-CA" dirty="0"/>
          </a:p>
        </p:txBody>
      </p:sp>
      <p:sp>
        <p:nvSpPr>
          <p:cNvPr id="5" name="Slide Number Placeholder 4"/>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3" name="Footer Placeholder 2"/>
          <p:cNvSpPr>
            <a:spLocks noGrp="1"/>
          </p:cNvSpPr>
          <p:nvPr>
            <p:ph type="ftr" sz="quarter" idx="11"/>
          </p:nvPr>
        </p:nvSpPr>
        <p:spPr/>
        <p:txBody>
          <a:bodyPr/>
          <a:lstStyle>
            <a:lvl1pPr>
              <a:defRPr/>
            </a:lvl1pPr>
          </a:lstStyle>
          <a:p>
            <a:endParaRPr lang="en-CA" dirty="0"/>
          </a:p>
        </p:txBody>
      </p:sp>
      <p:sp>
        <p:nvSpPr>
          <p:cNvPr id="4" name="Slide Number Placeholder 3"/>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p:txBody>
          <a:bodyPr/>
          <a:lstStyle>
            <a:lvl1pPr>
              <a:defRPr/>
            </a:lvl1pPr>
          </a:lstStyle>
          <a:p>
            <a:endParaRPr lang="en-CA" dirty="0"/>
          </a:p>
        </p:txBody>
      </p:sp>
      <p:sp>
        <p:nvSpPr>
          <p:cNvPr id="7" name="Slide Number Placeholder 6"/>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p:txBody>
          <a:bodyPr/>
          <a:lstStyle>
            <a:lvl1pPr>
              <a:defRPr/>
            </a:lvl1pPr>
          </a:lstStyle>
          <a:p>
            <a:endParaRPr lang="en-CA" dirty="0"/>
          </a:p>
        </p:txBody>
      </p:sp>
      <p:sp>
        <p:nvSpPr>
          <p:cNvPr id="7" name="Slide Number Placeholder 6"/>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p:txBody>
          <a:bodyPr/>
          <a:lstStyle>
            <a:lvl1pPr>
              <a:defRPr/>
            </a:lvl1pPr>
          </a:lstStyle>
          <a:p>
            <a:endParaRPr lang="en-CA" dirty="0"/>
          </a:p>
        </p:txBody>
      </p:sp>
      <p:sp>
        <p:nvSpPr>
          <p:cNvPr id="6" name="Slide Number Placeholder 5"/>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p:txBody>
          <a:bodyPr/>
          <a:lstStyle>
            <a:lvl1pPr>
              <a:defRPr/>
            </a:lvl1pPr>
          </a:lstStyle>
          <a:p>
            <a:endParaRPr lang="en-CA" dirty="0"/>
          </a:p>
        </p:txBody>
      </p:sp>
      <p:sp>
        <p:nvSpPr>
          <p:cNvPr id="6" name="Slide Number Placeholder 5"/>
          <p:cNvSpPr>
            <a:spLocks noGrp="1"/>
          </p:cNvSpPr>
          <p:nvPr>
            <p:ph type="sldNum" sz="quarter" idx="12"/>
          </p:nvPr>
        </p:nvSpPr>
        <p:spPr/>
        <p:txBody>
          <a:bodyPr/>
          <a:lstStyle>
            <a:lvl1pPr>
              <a:defRPr/>
            </a:lvl1pPr>
          </a:lstStyle>
          <a:p>
            <a:fld id="{7D9E5D70-304F-49BA-A8E1-5F586D71854C}" type="slidenum">
              <a:rPr lang="en-CA" smtClean="0"/>
              <a:pPr/>
              <a:t>‹#›</a:t>
            </a:fld>
            <a:endParaRPr lang="en-CA"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C2F00687-BA95-456F-8694-93A362D62E0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DD652C-14F1-4266-80B5-28EE348FAF19}" type="datetimeFigureOut">
              <a:rPr lang="en-US" smtClean="0"/>
              <a:pPr/>
              <a:t>9/19/2008</a:t>
            </a:fld>
            <a:endParaRPr lang="en-CA"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D9E5D70-304F-49BA-A8E1-5F586D71854C}"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0000"/>
            </a:gs>
            <a:gs pos="34000">
              <a:srgbClr val="04013D"/>
            </a:gs>
            <a:gs pos="58000">
              <a:srgbClr val="0A128C"/>
            </a:gs>
            <a:gs pos="67000">
              <a:srgbClr val="181CC7"/>
            </a:gs>
          </a:gsLst>
          <a:lin ang="5400000" scaled="1"/>
          <a:tileRect/>
        </a:gradFill>
        <a:effectLst/>
      </p:bgPr>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Tree>
  </p:cSld>
  <p:clrMap bg1="dk1" tx1="lt1" bg2="dk2" tx2="lt2" accent1="accent1" accent2="accent2" accent3="accent3" accent4="accent4" accent5="accent5" accent6="accent6" hlink="hlink" folHlink="folHlink"/>
  <p:sldLayoutIdLst>
    <p:sldLayoutId id="2147483649" r:id="rId1"/>
    <p:sldLayoutId id="2147483662" r:id="rId2"/>
    <p:sldLayoutId id="214748366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4"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118"/>
            </a:gs>
            <a:gs pos="100000">
              <a:srgbClr val="0000CC"/>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588" y="0"/>
            <a:ext cx="9148762" cy="6851650"/>
            <a:chOff x="1" y="0"/>
            <a:chExt cx="5763" cy="4316"/>
          </a:xfrm>
        </p:grpSpPr>
        <p:sp>
          <p:nvSpPr>
            <p:cNvPr id="28569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28570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28570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grpSp>
          <p:nvGrpSpPr>
            <p:cNvPr id="3" name="Group 6"/>
            <p:cNvGrpSpPr>
              <a:grpSpLocks/>
            </p:cNvGrpSpPr>
            <p:nvPr/>
          </p:nvGrpSpPr>
          <p:grpSpPr bwMode="auto">
            <a:xfrm>
              <a:off x="288" y="0"/>
              <a:ext cx="5098" cy="4316"/>
              <a:chOff x="288" y="0"/>
              <a:chExt cx="5098" cy="4316"/>
            </a:xfrm>
          </p:grpSpPr>
          <p:sp>
            <p:nvSpPr>
              <p:cNvPr id="28570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0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sp>
            <p:nvSpPr>
              <p:cNvPr id="28571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CA"/>
              </a:p>
            </p:txBody>
          </p:sp>
        </p:grpSp>
        <p:sp>
          <p:nvSpPr>
            <p:cNvPr id="28571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28571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CA"/>
            </a:p>
          </p:txBody>
        </p:sp>
        <p:sp>
          <p:nvSpPr>
            <p:cNvPr id="28571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CA"/>
            </a:p>
          </p:txBody>
        </p:sp>
        <p:sp>
          <p:nvSpPr>
            <p:cNvPr id="28571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CA"/>
            </a:p>
          </p:txBody>
        </p:sp>
        <p:sp>
          <p:nvSpPr>
            <p:cNvPr id="28572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CA"/>
            </a:p>
          </p:txBody>
        </p:sp>
        <p:sp>
          <p:nvSpPr>
            <p:cNvPr id="28572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CA"/>
            </a:p>
          </p:txBody>
        </p:sp>
        <p:sp>
          <p:nvSpPr>
            <p:cNvPr id="28572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CA"/>
            </a:p>
          </p:txBody>
        </p:sp>
        <p:sp>
          <p:nvSpPr>
            <p:cNvPr id="28572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CA"/>
            </a:p>
          </p:txBody>
        </p:sp>
        <p:sp>
          <p:nvSpPr>
            <p:cNvPr id="28572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CA"/>
            </a:p>
          </p:txBody>
        </p:sp>
        <p:sp>
          <p:nvSpPr>
            <p:cNvPr id="28572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CA"/>
            </a:p>
          </p:txBody>
        </p:sp>
        <p:sp>
          <p:nvSpPr>
            <p:cNvPr id="28572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CA"/>
            </a:p>
          </p:txBody>
        </p:sp>
        <p:grpSp>
          <p:nvGrpSpPr>
            <p:cNvPr id="4" name="Group 31"/>
            <p:cNvGrpSpPr>
              <a:grpSpLocks/>
            </p:cNvGrpSpPr>
            <p:nvPr/>
          </p:nvGrpSpPr>
          <p:grpSpPr bwMode="auto">
            <a:xfrm>
              <a:off x="1" y="392"/>
              <a:ext cx="5758" cy="1571"/>
              <a:chOff x="1" y="392"/>
              <a:chExt cx="5758" cy="1571"/>
            </a:xfrm>
          </p:grpSpPr>
          <p:sp>
            <p:nvSpPr>
              <p:cNvPr id="28572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CA"/>
              </a:p>
            </p:txBody>
          </p:sp>
          <p:sp>
            <p:nvSpPr>
              <p:cNvPr id="28572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CA"/>
              </a:p>
            </p:txBody>
          </p:sp>
          <p:sp>
            <p:nvSpPr>
              <p:cNvPr id="28573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CA"/>
              </a:p>
            </p:txBody>
          </p:sp>
          <p:sp>
            <p:nvSpPr>
              <p:cNvPr id="28573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CA"/>
              </a:p>
            </p:txBody>
          </p:sp>
          <p:sp>
            <p:nvSpPr>
              <p:cNvPr id="28573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CA"/>
              </a:p>
            </p:txBody>
          </p:sp>
        </p:grpSp>
        <p:sp>
          <p:nvSpPr>
            <p:cNvPr id="28573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CA"/>
            </a:p>
          </p:txBody>
        </p:sp>
        <p:sp>
          <p:nvSpPr>
            <p:cNvPr id="28573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CA"/>
            </a:p>
          </p:txBody>
        </p:sp>
      </p:grpSp>
      <p:sp>
        <p:nvSpPr>
          <p:cNvPr id="285735" name="Rectangle 3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285736" name="Rectangle 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285737" name="Rectangle 4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26341E9C-B23F-4D9A-ABBF-B7AE8970706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118"/>
            </a:gs>
            <a:gs pos="100000">
              <a:srgbClr val="0000CC"/>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588" y="0"/>
            <a:ext cx="9148762" cy="6851650"/>
            <a:chOff x="1" y="0"/>
            <a:chExt cx="5763" cy="4316"/>
          </a:xfrm>
        </p:grpSpPr>
        <p:sp>
          <p:nvSpPr>
            <p:cNvPr id="28569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570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570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grpSp>
          <p:nvGrpSpPr>
            <p:cNvPr id="3" name="Group 6"/>
            <p:cNvGrpSpPr>
              <a:grpSpLocks/>
            </p:cNvGrpSpPr>
            <p:nvPr/>
          </p:nvGrpSpPr>
          <p:grpSpPr bwMode="auto">
            <a:xfrm>
              <a:off x="288" y="0"/>
              <a:ext cx="5098" cy="4316"/>
              <a:chOff x="288" y="0"/>
              <a:chExt cx="5098" cy="4316"/>
            </a:xfrm>
          </p:grpSpPr>
          <p:sp>
            <p:nvSpPr>
              <p:cNvPr id="28570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0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sp>
            <p:nvSpPr>
              <p:cNvPr id="28571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CA"/>
              </a:p>
            </p:txBody>
          </p:sp>
        </p:grpSp>
        <p:sp>
          <p:nvSpPr>
            <p:cNvPr id="28571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571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CA"/>
            </a:p>
          </p:txBody>
        </p:sp>
        <p:sp>
          <p:nvSpPr>
            <p:cNvPr id="28571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CA"/>
            </a:p>
          </p:txBody>
        </p:sp>
        <p:sp>
          <p:nvSpPr>
            <p:cNvPr id="28571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CA"/>
            </a:p>
          </p:txBody>
        </p:sp>
        <p:sp>
          <p:nvSpPr>
            <p:cNvPr id="28572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CA"/>
            </a:p>
          </p:txBody>
        </p:sp>
        <p:sp>
          <p:nvSpPr>
            <p:cNvPr id="28572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CA"/>
            </a:p>
          </p:txBody>
        </p:sp>
        <p:sp>
          <p:nvSpPr>
            <p:cNvPr id="28572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CA"/>
            </a:p>
          </p:txBody>
        </p:sp>
        <p:sp>
          <p:nvSpPr>
            <p:cNvPr id="28572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CA"/>
            </a:p>
          </p:txBody>
        </p:sp>
        <p:sp>
          <p:nvSpPr>
            <p:cNvPr id="28572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CA"/>
            </a:p>
          </p:txBody>
        </p:sp>
        <p:sp>
          <p:nvSpPr>
            <p:cNvPr id="28572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CA"/>
            </a:p>
          </p:txBody>
        </p:sp>
        <p:sp>
          <p:nvSpPr>
            <p:cNvPr id="28572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CA"/>
            </a:p>
          </p:txBody>
        </p:sp>
        <p:grpSp>
          <p:nvGrpSpPr>
            <p:cNvPr id="4" name="Group 31"/>
            <p:cNvGrpSpPr>
              <a:grpSpLocks/>
            </p:cNvGrpSpPr>
            <p:nvPr/>
          </p:nvGrpSpPr>
          <p:grpSpPr bwMode="auto">
            <a:xfrm>
              <a:off x="1" y="392"/>
              <a:ext cx="5758" cy="1571"/>
              <a:chOff x="1" y="392"/>
              <a:chExt cx="5758" cy="1571"/>
            </a:xfrm>
          </p:grpSpPr>
          <p:sp>
            <p:nvSpPr>
              <p:cNvPr id="28572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CA"/>
              </a:p>
            </p:txBody>
          </p:sp>
          <p:sp>
            <p:nvSpPr>
              <p:cNvPr id="28572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CA"/>
              </a:p>
            </p:txBody>
          </p:sp>
          <p:sp>
            <p:nvSpPr>
              <p:cNvPr id="28573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CA"/>
              </a:p>
            </p:txBody>
          </p:sp>
          <p:sp>
            <p:nvSpPr>
              <p:cNvPr id="28573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CA"/>
              </a:p>
            </p:txBody>
          </p:sp>
          <p:sp>
            <p:nvSpPr>
              <p:cNvPr id="28573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CA"/>
              </a:p>
            </p:txBody>
          </p:sp>
        </p:grpSp>
        <p:sp>
          <p:nvSpPr>
            <p:cNvPr id="28573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CA"/>
            </a:p>
          </p:txBody>
        </p:sp>
        <p:sp>
          <p:nvSpPr>
            <p:cNvPr id="28573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CA"/>
            </a:p>
          </p:txBody>
        </p:sp>
      </p:grpSp>
      <p:sp>
        <p:nvSpPr>
          <p:cNvPr id="285735" name="Rectangle 3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p>
        </p:txBody>
      </p:sp>
      <p:sp>
        <p:nvSpPr>
          <p:cNvPr id="285736" name="Rectangle 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US"/>
          </a:p>
        </p:txBody>
      </p:sp>
      <p:sp>
        <p:nvSpPr>
          <p:cNvPr id="285737" name="Rectangle 4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6A4824A3-B4B9-4C7D-A650-B512FF47BAD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7.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9.xml"/><Relationship Id="rId1" Type="http://schemas.openxmlformats.org/officeDocument/2006/relationships/themeOverride" Target="../theme/themeOverride2.xml"/><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85786" y="428604"/>
            <a:ext cx="7786742" cy="914400"/>
          </a:xfrm>
        </p:spPr>
        <p:txBody>
          <a:bodyPr>
            <a:noAutofit/>
          </a:bodyPr>
          <a:lstStyle/>
          <a:p>
            <a:r>
              <a:rPr lang="en-US" sz="3600" dirty="0" smtClean="0"/>
              <a:t>New Science Faculty Workshop</a:t>
            </a:r>
          </a:p>
          <a:p>
            <a:r>
              <a:rPr lang="en-US" sz="3600" dirty="0" smtClean="0"/>
              <a:t>#1  Science of Learning</a:t>
            </a:r>
          </a:p>
          <a:p>
            <a:r>
              <a:rPr lang="en-US" dirty="0" smtClean="0"/>
              <a:t>Carl Wieman-- physics</a:t>
            </a:r>
            <a:endParaRPr lang="en-CA" dirty="0"/>
          </a:p>
        </p:txBody>
      </p:sp>
      <p:sp>
        <p:nvSpPr>
          <p:cNvPr id="5" name="TextBox 4"/>
          <p:cNvSpPr txBox="1"/>
          <p:nvPr/>
        </p:nvSpPr>
        <p:spPr>
          <a:xfrm>
            <a:off x="571472" y="2285992"/>
            <a:ext cx="8001056" cy="1200329"/>
          </a:xfrm>
          <a:prstGeom prst="rect">
            <a:avLst/>
          </a:prstGeom>
          <a:noFill/>
        </p:spPr>
        <p:txBody>
          <a:bodyPr wrap="square" rtlCol="0">
            <a:spAutoFit/>
          </a:bodyPr>
          <a:lstStyle/>
          <a:p>
            <a:r>
              <a:rPr lang="en-US" sz="2400" b="1" dirty="0" smtClean="0">
                <a:solidFill>
                  <a:schemeClr val="bg1"/>
                </a:solidFill>
                <a:sym typeface="Symbol"/>
              </a:rPr>
              <a:t>Essential elements for learning</a:t>
            </a:r>
          </a:p>
          <a:p>
            <a:r>
              <a:rPr lang="en-US" sz="2400" i="1" dirty="0" smtClean="0">
                <a:sym typeface="Symbol"/>
              </a:rPr>
              <a:t>Consistent research results from cognitive psychology, brain, education, university science classrooms </a:t>
            </a:r>
            <a:endParaRPr lang="en-US" sz="2400" i="1" dirty="0">
              <a:sym typeface="Symbol"/>
            </a:endParaRPr>
          </a:p>
        </p:txBody>
      </p:sp>
      <p:sp>
        <p:nvSpPr>
          <p:cNvPr id="6" name="TextBox 5"/>
          <p:cNvSpPr txBox="1"/>
          <p:nvPr/>
        </p:nvSpPr>
        <p:spPr>
          <a:xfrm>
            <a:off x="714348" y="4214818"/>
            <a:ext cx="8121967" cy="954107"/>
          </a:xfrm>
          <a:prstGeom prst="rect">
            <a:avLst/>
          </a:prstGeom>
          <a:noFill/>
        </p:spPr>
        <p:txBody>
          <a:bodyPr wrap="none" rtlCol="0">
            <a:spAutoFit/>
          </a:bodyPr>
          <a:lstStyle/>
          <a:p>
            <a:r>
              <a:rPr lang="en-US" sz="2400" dirty="0" smtClean="0">
                <a:solidFill>
                  <a:schemeClr val="bg1"/>
                </a:solidFill>
              </a:rPr>
              <a:t>today-- discuss/model  most important elements</a:t>
            </a:r>
          </a:p>
          <a:p>
            <a:endParaRPr lang="en-US" sz="800" dirty="0">
              <a:solidFill>
                <a:schemeClr val="bg1"/>
              </a:solidFill>
            </a:endParaRPr>
          </a:p>
          <a:p>
            <a:r>
              <a:rPr lang="en-US" sz="2400" dirty="0" smtClean="0">
                <a:solidFill>
                  <a:schemeClr val="bg1"/>
                </a:solidFill>
              </a:rPr>
              <a:t>next session-- ways to implement principles in classes    (</a:t>
            </a:r>
            <a:r>
              <a:rPr lang="en-US" sz="2400" dirty="0" err="1" smtClean="0">
                <a:solidFill>
                  <a:schemeClr val="bg1"/>
                </a:solidFill>
              </a:rPr>
              <a:t>CWSEI</a:t>
            </a:r>
            <a:r>
              <a:rPr lang="en-US" sz="2400" dirty="0" smtClean="0">
                <a:solidFill>
                  <a:schemeClr val="bg1"/>
                </a:solidFill>
              </a:rPr>
              <a:t>)</a:t>
            </a:r>
            <a:endParaRPr lang="en-CA" sz="2400" dirty="0">
              <a:solidFill>
                <a:schemeClr val="bg1"/>
              </a:solidFill>
            </a:endParaRPr>
          </a:p>
        </p:txBody>
      </p:sp>
      <p:sp>
        <p:nvSpPr>
          <p:cNvPr id="7" name="TextBox 6"/>
          <p:cNvSpPr txBox="1"/>
          <p:nvPr/>
        </p:nvSpPr>
        <p:spPr>
          <a:xfrm>
            <a:off x="571472" y="5429264"/>
            <a:ext cx="7474547" cy="1200329"/>
          </a:xfrm>
          <a:prstGeom prst="rect">
            <a:avLst/>
          </a:prstGeom>
          <a:noFill/>
          <a:ln>
            <a:solidFill>
              <a:schemeClr val="bg1"/>
            </a:solidFill>
          </a:ln>
        </p:spPr>
        <p:txBody>
          <a:bodyPr wrap="none" rtlCol="0">
            <a:spAutoFit/>
          </a:bodyPr>
          <a:lstStyle/>
          <a:p>
            <a:r>
              <a:rPr lang="en-US" sz="2400" dirty="0" smtClean="0">
                <a:solidFill>
                  <a:schemeClr val="bg1"/>
                </a:solidFill>
              </a:rPr>
              <a:t>summarize bunch of research-- sources,</a:t>
            </a:r>
          </a:p>
          <a:p>
            <a:r>
              <a:rPr lang="en-US" sz="2400" dirty="0" smtClean="0">
                <a:solidFill>
                  <a:schemeClr val="bg1"/>
                </a:solidFill>
              </a:rPr>
              <a:t>a. refs on </a:t>
            </a:r>
            <a:r>
              <a:rPr lang="en-US" sz="2400" dirty="0" err="1" smtClean="0">
                <a:solidFill>
                  <a:schemeClr val="bg1"/>
                </a:solidFill>
              </a:rPr>
              <a:t>cwsei</a:t>
            </a:r>
            <a:r>
              <a:rPr lang="en-US" sz="2400" dirty="0" smtClean="0">
                <a:solidFill>
                  <a:schemeClr val="bg1"/>
                </a:solidFill>
              </a:rPr>
              <a:t> website,  b. will list a few later,  c. ask me</a:t>
            </a:r>
          </a:p>
          <a:p>
            <a:r>
              <a:rPr lang="en-US" sz="2400" dirty="0" smtClean="0">
                <a:solidFill>
                  <a:schemeClr val="bg1"/>
                </a:solidFill>
              </a:rPr>
              <a:t>d. ask </a:t>
            </a:r>
            <a:r>
              <a:rPr lang="en-US" sz="2400" dirty="0" err="1" smtClean="0">
                <a:solidFill>
                  <a:schemeClr val="bg1"/>
                </a:solidFill>
              </a:rPr>
              <a:t>stlfs</a:t>
            </a:r>
            <a:r>
              <a:rPr lang="en-US" sz="2400" dirty="0" smtClean="0">
                <a:solidFill>
                  <a:schemeClr val="bg1"/>
                </a:solidFill>
              </a:rPr>
              <a:t> in your department if in </a:t>
            </a:r>
            <a:r>
              <a:rPr lang="en-US" sz="2400" dirty="0" err="1" smtClean="0">
                <a:solidFill>
                  <a:schemeClr val="bg1"/>
                </a:solidFill>
              </a:rPr>
              <a:t>CWSEI</a:t>
            </a:r>
            <a:endParaRPr lang="en-CA" sz="2400" dirty="0">
              <a:solidFill>
                <a:schemeClr val="bg1"/>
              </a:solidFill>
            </a:endParaRPr>
          </a:p>
        </p:txBody>
      </p:sp>
      <p:sp>
        <p:nvSpPr>
          <p:cNvPr id="8" name="TextBox 7"/>
          <p:cNvSpPr txBox="1"/>
          <p:nvPr/>
        </p:nvSpPr>
        <p:spPr>
          <a:xfrm>
            <a:off x="857224" y="3643314"/>
            <a:ext cx="7204216" cy="461665"/>
          </a:xfrm>
          <a:prstGeom prst="rect">
            <a:avLst/>
          </a:prstGeom>
          <a:noFill/>
        </p:spPr>
        <p:txBody>
          <a:bodyPr wrap="none" rtlCol="0">
            <a:spAutoFit/>
          </a:bodyPr>
          <a:lstStyle/>
          <a:p>
            <a:r>
              <a:rPr lang="en-US" sz="2400" b="1" dirty="0" smtClean="0">
                <a:solidFill>
                  <a:schemeClr val="bg1"/>
                </a:solidFill>
                <a:latin typeface="Comic Sans MS" pitchFamily="66" charset="0"/>
              </a:rPr>
              <a:t>approach learning/teaching science like </a:t>
            </a:r>
            <a:r>
              <a:rPr lang="en-US" sz="2400" b="1" dirty="0" smtClean="0">
                <a:solidFill>
                  <a:schemeClr val="bg1"/>
                </a:solidFill>
                <a:latin typeface="Comic Sans MS" pitchFamily="66" charset="0"/>
                <a:sym typeface="Symbol"/>
              </a:rPr>
              <a:t>science</a:t>
            </a:r>
            <a:endParaRPr lang="en-CA" sz="2400" b="1"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smtClean="0">
                <a:solidFill>
                  <a:schemeClr val="bg1"/>
                </a:solidFill>
              </a:rPr>
              <a:t>Principle #3-- engagement.  People must think hard about a subject to learn it.</a:t>
            </a:r>
            <a:r>
              <a:rPr lang="en-US" sz="3200" dirty="0" smtClean="0"/>
              <a:t/>
            </a:r>
            <a:br>
              <a:rPr lang="en-US" sz="3200" dirty="0" smtClean="0"/>
            </a:br>
            <a:r>
              <a:rPr lang="en-US" dirty="0"/>
              <a:t/>
            </a:r>
            <a:br>
              <a:rPr lang="en-US" dirty="0"/>
            </a:br>
            <a:r>
              <a:rPr lang="en-US" i="1" dirty="0" smtClean="0"/>
              <a:t>(and problems or questions can be quite ambiguous without </a:t>
            </a:r>
            <a:br>
              <a:rPr lang="en-US" i="1" dirty="0" smtClean="0"/>
            </a:br>
            <a:r>
              <a:rPr lang="en-US" i="1" dirty="0" smtClean="0"/>
              <a:t>any clear correct answer to be engaging--often best)</a:t>
            </a:r>
            <a:endParaRPr lang="en-CA" i="1" dirty="0"/>
          </a:p>
        </p:txBody>
      </p:sp>
      <p:sp>
        <p:nvSpPr>
          <p:cNvPr id="3" name="TextBox 2"/>
          <p:cNvSpPr txBox="1"/>
          <p:nvPr/>
        </p:nvSpPr>
        <p:spPr>
          <a:xfrm>
            <a:off x="500034" y="2786058"/>
            <a:ext cx="7948651" cy="830997"/>
          </a:xfrm>
          <a:prstGeom prst="rect">
            <a:avLst/>
          </a:prstGeom>
          <a:noFill/>
        </p:spPr>
        <p:txBody>
          <a:bodyPr wrap="none" rtlCol="0">
            <a:spAutoFit/>
          </a:bodyPr>
          <a:lstStyle/>
          <a:p>
            <a:r>
              <a:rPr lang="en-US" sz="2400" dirty="0" smtClean="0">
                <a:solidFill>
                  <a:schemeClr val="bg1"/>
                </a:solidFill>
              </a:rPr>
              <a:t>Unless brain is thinking hard about topic, not building proteins</a:t>
            </a:r>
          </a:p>
          <a:p>
            <a:r>
              <a:rPr lang="en-US" sz="2400" dirty="0" smtClean="0">
                <a:solidFill>
                  <a:schemeClr val="bg1"/>
                </a:solidFill>
              </a:rPr>
              <a:t>and putting them together to form long term memory.</a:t>
            </a:r>
            <a:endParaRPr lang="en-CA" sz="2400" dirty="0">
              <a:solidFill>
                <a:schemeClr val="bg1"/>
              </a:solidFill>
            </a:endParaRPr>
          </a:p>
        </p:txBody>
      </p:sp>
      <p:sp>
        <p:nvSpPr>
          <p:cNvPr id="4" name="TextBox 3"/>
          <p:cNvSpPr txBox="1"/>
          <p:nvPr/>
        </p:nvSpPr>
        <p:spPr>
          <a:xfrm>
            <a:off x="1214414" y="4500570"/>
            <a:ext cx="5536067" cy="461665"/>
          </a:xfrm>
          <a:prstGeom prst="rect">
            <a:avLst/>
          </a:prstGeom>
          <a:noFill/>
        </p:spPr>
        <p:txBody>
          <a:bodyPr wrap="none" rtlCol="0">
            <a:spAutoFit/>
          </a:bodyPr>
          <a:lstStyle/>
          <a:p>
            <a:r>
              <a:rPr lang="en-US" sz="2400" dirty="0" smtClean="0"/>
              <a:t>But is thinking hard about subject enough?</a:t>
            </a:r>
            <a:endParaRPr lang="en-CA" sz="2400" dirty="0"/>
          </a:p>
        </p:txBody>
      </p:sp>
      <p:sp>
        <p:nvSpPr>
          <p:cNvPr id="5" name="TextBox 4"/>
          <p:cNvSpPr txBox="1"/>
          <p:nvPr/>
        </p:nvSpPr>
        <p:spPr>
          <a:xfrm>
            <a:off x="1857356" y="5214950"/>
            <a:ext cx="1866345" cy="461665"/>
          </a:xfrm>
          <a:prstGeom prst="rect">
            <a:avLst/>
          </a:prstGeom>
          <a:noFill/>
        </p:spPr>
        <p:txBody>
          <a:bodyPr wrap="none" rtlCol="0">
            <a:spAutoFit/>
          </a:bodyPr>
          <a:lstStyle/>
          <a:p>
            <a:r>
              <a:rPr lang="en-US" sz="2400" dirty="0" smtClean="0"/>
              <a:t>obviously not</a:t>
            </a:r>
            <a:endParaRPr lang="en-C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chemeClr val="bg1"/>
                </a:solidFill>
              </a:rPr>
              <a:t>Principle of learning #4  Need effective feedback--Guidance that shapes thinking and learning.</a:t>
            </a:r>
            <a:endParaRPr lang="en-CA" sz="3200" dirty="0">
              <a:solidFill>
                <a:schemeClr val="bg1"/>
              </a:solidFill>
            </a:endParaRPr>
          </a:p>
        </p:txBody>
      </p:sp>
      <p:sp>
        <p:nvSpPr>
          <p:cNvPr id="3" name="TextBox 2"/>
          <p:cNvSpPr txBox="1"/>
          <p:nvPr/>
        </p:nvSpPr>
        <p:spPr>
          <a:xfrm>
            <a:off x="500034" y="2143116"/>
            <a:ext cx="8247964" cy="3046988"/>
          </a:xfrm>
          <a:prstGeom prst="rect">
            <a:avLst/>
          </a:prstGeom>
          <a:noFill/>
        </p:spPr>
        <p:txBody>
          <a:bodyPr wrap="none" rtlCol="0">
            <a:spAutoFit/>
          </a:bodyPr>
          <a:lstStyle/>
          <a:p>
            <a:r>
              <a:rPr lang="en-US" sz="2400" u="sng" dirty="0" smtClean="0">
                <a:solidFill>
                  <a:schemeClr val="bg1"/>
                </a:solidFill>
              </a:rPr>
              <a:t>Essential  elements of effective feedback</a:t>
            </a:r>
          </a:p>
          <a:p>
            <a:r>
              <a:rPr lang="en-US" sz="2400" dirty="0" smtClean="0">
                <a:solidFill>
                  <a:schemeClr val="bg1"/>
                </a:solidFill>
              </a:rPr>
              <a:t>a. </a:t>
            </a:r>
            <a:r>
              <a:rPr lang="en-US" sz="2400" b="1" dirty="0" smtClean="0">
                <a:solidFill>
                  <a:schemeClr val="bg1"/>
                </a:solidFill>
              </a:rPr>
              <a:t>timely</a:t>
            </a:r>
            <a:r>
              <a:rPr lang="en-US" sz="2400" dirty="0" smtClean="0">
                <a:solidFill>
                  <a:schemeClr val="bg1"/>
                </a:solidFill>
              </a:rPr>
              <a:t>-- when still thinking about subject, not after midterm</a:t>
            </a:r>
          </a:p>
          <a:p>
            <a:r>
              <a:rPr lang="en-US" sz="2400" dirty="0" smtClean="0">
                <a:solidFill>
                  <a:schemeClr val="bg1"/>
                </a:solidFill>
              </a:rPr>
              <a:t>3 weeks after topic was finished.</a:t>
            </a:r>
          </a:p>
          <a:p>
            <a:endParaRPr lang="en-US" sz="2400" dirty="0">
              <a:solidFill>
                <a:schemeClr val="bg1"/>
              </a:solidFill>
            </a:endParaRPr>
          </a:p>
          <a:p>
            <a:r>
              <a:rPr lang="en-US" sz="2400" dirty="0" smtClean="0">
                <a:solidFill>
                  <a:schemeClr val="bg1"/>
                </a:solidFill>
              </a:rPr>
              <a:t>b. </a:t>
            </a:r>
            <a:r>
              <a:rPr lang="en-US" sz="2400" b="1" dirty="0" smtClean="0">
                <a:solidFill>
                  <a:schemeClr val="bg1"/>
                </a:solidFill>
              </a:rPr>
              <a:t>specific</a:t>
            </a:r>
            <a:r>
              <a:rPr lang="en-US" sz="2400" dirty="0" smtClean="0">
                <a:solidFill>
                  <a:schemeClr val="bg1"/>
                </a:solidFill>
              </a:rPr>
              <a:t>-- not just right or wrong, but why right or why wrong.</a:t>
            </a:r>
          </a:p>
          <a:p>
            <a:r>
              <a:rPr lang="en-US" sz="2400" dirty="0" smtClean="0">
                <a:solidFill>
                  <a:schemeClr val="bg1"/>
                </a:solidFill>
              </a:rPr>
              <a:t>Guidance  (“coaching”) how to think about better.  </a:t>
            </a:r>
          </a:p>
          <a:p>
            <a:r>
              <a:rPr lang="en-US" sz="2400" u="sng" dirty="0" smtClean="0">
                <a:solidFill>
                  <a:schemeClr val="bg1"/>
                </a:solidFill>
              </a:rPr>
              <a:t>Requires knowing what person is thinking!</a:t>
            </a:r>
            <a:endParaRPr lang="en-US" sz="2400" dirty="0" smtClean="0">
              <a:solidFill>
                <a:schemeClr val="bg1"/>
              </a:solidFill>
            </a:endParaRPr>
          </a:p>
          <a:p>
            <a:endParaRPr lang="en-CA" sz="2400" u="sng" dirty="0">
              <a:solidFill>
                <a:schemeClr val="bg1"/>
              </a:solidFill>
            </a:endParaRPr>
          </a:p>
        </p:txBody>
      </p:sp>
      <p:sp>
        <p:nvSpPr>
          <p:cNvPr id="4" name="TextBox 3"/>
          <p:cNvSpPr txBox="1"/>
          <p:nvPr/>
        </p:nvSpPr>
        <p:spPr>
          <a:xfrm>
            <a:off x="3214678" y="6417254"/>
            <a:ext cx="2011897" cy="369332"/>
          </a:xfrm>
          <a:prstGeom prst="rect">
            <a:avLst/>
          </a:prstGeom>
          <a:noFill/>
          <a:ln>
            <a:solidFill>
              <a:schemeClr val="tx1"/>
            </a:solidFill>
          </a:ln>
        </p:spPr>
        <p:txBody>
          <a:bodyPr wrap="none" rtlCol="0">
            <a:spAutoFit/>
          </a:bodyPr>
          <a:lstStyle/>
          <a:p>
            <a:r>
              <a:rPr lang="en-US" dirty="0" smtClean="0"/>
              <a:t>on to next principle</a:t>
            </a:r>
            <a:endParaRPr lang="en-CA" dirty="0"/>
          </a:p>
        </p:txBody>
      </p:sp>
      <p:sp>
        <p:nvSpPr>
          <p:cNvPr id="5" name="TextBox 4"/>
          <p:cNvSpPr txBox="1"/>
          <p:nvPr/>
        </p:nvSpPr>
        <p:spPr>
          <a:xfrm>
            <a:off x="428596" y="5072074"/>
            <a:ext cx="8286808" cy="830997"/>
          </a:xfrm>
          <a:prstGeom prst="rect">
            <a:avLst/>
          </a:prstGeom>
          <a:noFill/>
        </p:spPr>
        <p:txBody>
          <a:bodyPr wrap="square" rtlCol="0">
            <a:spAutoFit/>
          </a:bodyPr>
          <a:lstStyle/>
          <a:p>
            <a:r>
              <a:rPr lang="en-US" sz="2400" dirty="0" smtClean="0">
                <a:solidFill>
                  <a:schemeClr val="bg1"/>
                </a:solidFill>
              </a:rPr>
              <a:t>measuring student thinking &amp; mastery to then provide timely specific feedback=  “formative assessment” </a:t>
            </a:r>
            <a:endParaRPr lang="en-CA" sz="2400" dirty="0">
              <a:solidFill>
                <a:schemeClr val="bg1"/>
              </a:solidFill>
            </a:endParaRPr>
          </a:p>
        </p:txBody>
      </p:sp>
      <p:sp>
        <p:nvSpPr>
          <p:cNvPr id="6" name="TextBox 5"/>
          <p:cNvSpPr txBox="1"/>
          <p:nvPr/>
        </p:nvSpPr>
        <p:spPr>
          <a:xfrm>
            <a:off x="1428728" y="6396335"/>
            <a:ext cx="862737" cy="461665"/>
          </a:xfrm>
          <a:prstGeom prst="rect">
            <a:avLst/>
          </a:prstGeom>
          <a:noFill/>
          <a:ln>
            <a:solidFill>
              <a:schemeClr val="bg1"/>
            </a:solidFill>
          </a:ln>
        </p:spPr>
        <p:txBody>
          <a:bodyPr wrap="none" rtlCol="0">
            <a:spAutoFit/>
          </a:bodyPr>
          <a:lstStyle/>
          <a:p>
            <a:r>
              <a:rPr lang="en-CA" sz="2000" dirty="0" smtClean="0">
                <a:solidFill>
                  <a:schemeClr val="bg1"/>
                </a:solidFill>
                <a:sym typeface="Webdings"/>
              </a:rPr>
              <a:t>??  </a:t>
            </a:r>
            <a:r>
              <a:rPr lang="en-CA" sz="2400" dirty="0" smtClean="0">
                <a:solidFill>
                  <a:schemeClr val="bg1"/>
                </a:solidFill>
                <a:sym typeface="Webdings"/>
              </a:rPr>
              <a:t> </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Teaching to think like experts.</a:t>
            </a:r>
            <a:br>
              <a:rPr lang="en-US" sz="3200" dirty="0" smtClean="0"/>
            </a:br>
            <a:r>
              <a:rPr lang="en-US" sz="3200" dirty="0" smtClean="0"/>
              <a:t>Understanding expert-novice differences and what is involved in becoming more expert-like</a:t>
            </a:r>
            <a:endParaRPr lang="en-CA"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1026" name="Picture 2" descr="Vacuum System"/>
          <p:cNvPicPr>
            <a:picLocks noChangeAspect="1" noChangeArrowheads="1"/>
          </p:cNvPicPr>
          <p:nvPr/>
        </p:nvPicPr>
        <p:blipFill>
          <a:blip r:embed="rId2"/>
          <a:srcRect/>
          <a:stretch>
            <a:fillRect/>
          </a:stretch>
        </p:blipFill>
        <p:spPr bwMode="auto">
          <a:xfrm>
            <a:off x="8385" y="0"/>
            <a:ext cx="9094820" cy="6143644"/>
          </a:xfrm>
          <a:prstGeom prst="rect">
            <a:avLst/>
          </a:prstGeom>
          <a:noFill/>
        </p:spPr>
      </p:pic>
      <p:sp>
        <p:nvSpPr>
          <p:cNvPr id="4" name="TextBox 3"/>
          <p:cNvSpPr txBox="1"/>
          <p:nvPr/>
        </p:nvSpPr>
        <p:spPr>
          <a:xfrm>
            <a:off x="2500298" y="6215082"/>
            <a:ext cx="2571768" cy="461665"/>
          </a:xfrm>
          <a:prstGeom prst="rect">
            <a:avLst/>
          </a:prstGeom>
          <a:noFill/>
        </p:spPr>
        <p:txBody>
          <a:bodyPr wrap="square" rtlCol="0">
            <a:spAutoFit/>
          </a:bodyPr>
          <a:lstStyle/>
          <a:p>
            <a:r>
              <a:rPr lang="en-US" sz="2400" dirty="0" smtClean="0">
                <a:solidFill>
                  <a:schemeClr val="bg1"/>
                </a:solidFill>
              </a:rPr>
              <a:t>What do you see?</a:t>
            </a:r>
            <a:endParaRPr lang="en-CA" sz="24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4143404" cy="1143000"/>
          </a:xfrm>
        </p:spPr>
        <p:txBody>
          <a:bodyPr/>
          <a:lstStyle/>
          <a:p>
            <a:pPr algn="l"/>
            <a:r>
              <a:rPr lang="en-US" dirty="0" smtClean="0"/>
              <a:t>What do I see-- chambers with windows normally used for ultra high vacuum work.  Bunch of adjustable mirrors near windows so likely are doing some sort of controlling or probing of isolated atoms in chamber using laser beams.  </a:t>
            </a:r>
            <a:br>
              <a:rPr lang="en-US" dirty="0" smtClean="0"/>
            </a:br>
            <a:endParaRPr lang="en-CA" dirty="0"/>
          </a:p>
        </p:txBody>
      </p:sp>
      <p:pic>
        <p:nvPicPr>
          <p:cNvPr id="3" name="Picture 2" descr="Vacuum System"/>
          <p:cNvPicPr>
            <a:picLocks noChangeAspect="1" noChangeArrowheads="1"/>
          </p:cNvPicPr>
          <p:nvPr/>
        </p:nvPicPr>
        <p:blipFill>
          <a:blip r:embed="rId2"/>
          <a:srcRect/>
          <a:stretch>
            <a:fillRect/>
          </a:stretch>
        </p:blipFill>
        <p:spPr bwMode="auto">
          <a:xfrm>
            <a:off x="4596573" y="285728"/>
            <a:ext cx="4547427" cy="3071834"/>
          </a:xfrm>
          <a:prstGeom prst="rect">
            <a:avLst/>
          </a:prstGeom>
          <a:noFill/>
        </p:spPr>
      </p:pic>
      <p:sp>
        <p:nvSpPr>
          <p:cNvPr id="4" name="TextBox 3"/>
          <p:cNvSpPr txBox="1"/>
          <p:nvPr/>
        </p:nvSpPr>
        <p:spPr>
          <a:xfrm>
            <a:off x="142844" y="3429000"/>
            <a:ext cx="9001156" cy="2462213"/>
          </a:xfrm>
          <a:prstGeom prst="rect">
            <a:avLst/>
          </a:prstGeom>
          <a:noFill/>
        </p:spPr>
        <p:txBody>
          <a:bodyPr wrap="square" rtlCol="0">
            <a:spAutoFit/>
          </a:bodyPr>
          <a:lstStyle/>
          <a:p>
            <a:r>
              <a:rPr lang="en-US" sz="2200" dirty="0" smtClean="0"/>
              <a:t>Are two chambers, one of which has orange heating film on one arm, so likely is using to inject vapor into left chamber and do something to it before it goes into right chamber.  Normal reason to do that would be differential pumping so right hand chamber low pressure with small well controlled sample of atoms from left coming into it, being controlled or probed with laser light. Heavy black cables running in probably means are using large magnetic fields -- likely to control or trap atoms.  Heater tape  + color of mirrors= </a:t>
            </a:r>
            <a:r>
              <a:rPr lang="en-US" sz="2200" dirty="0" err="1" smtClean="0"/>
              <a:t>Rb</a:t>
            </a:r>
            <a:r>
              <a:rPr lang="en-US" sz="2200" dirty="0" smtClean="0"/>
              <a:t> or Cs.</a:t>
            </a:r>
            <a:endParaRPr lang="en-CA" sz="2200" dirty="0">
              <a:solidFill>
                <a:schemeClr val="bg1"/>
              </a:solidFill>
            </a:endParaRPr>
          </a:p>
        </p:txBody>
      </p:sp>
      <p:sp>
        <p:nvSpPr>
          <p:cNvPr id="5" name="TextBox 4"/>
          <p:cNvSpPr txBox="1"/>
          <p:nvPr/>
        </p:nvSpPr>
        <p:spPr>
          <a:xfrm>
            <a:off x="142908" y="5857892"/>
            <a:ext cx="9144000" cy="830997"/>
          </a:xfrm>
          <a:prstGeom prst="rect">
            <a:avLst/>
          </a:prstGeom>
          <a:noFill/>
        </p:spPr>
        <p:txBody>
          <a:bodyPr wrap="square" rtlCol="0">
            <a:spAutoFit/>
          </a:bodyPr>
          <a:lstStyle/>
          <a:p>
            <a:r>
              <a:rPr lang="en-US" sz="2300" dirty="0" smtClean="0">
                <a:solidFill>
                  <a:schemeClr val="bg1"/>
                </a:solidFill>
                <a:latin typeface="Comic Sans MS" pitchFamily="66" charset="0"/>
              </a:rPr>
              <a:t>See patterns and associations-- knowledge organized in certain way because of expertise.  Consistent across all disciplines.</a:t>
            </a:r>
            <a:endParaRPr lang="en-CA" sz="2300"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Experts don’t just know more, they have knowledge organized in special way so access and apply it very effectively.  </a:t>
            </a:r>
            <a:endParaRPr lang="en-CA" b="1" dirty="0"/>
          </a:p>
        </p:txBody>
      </p:sp>
      <p:sp>
        <p:nvSpPr>
          <p:cNvPr id="3" name="TextBox 2"/>
          <p:cNvSpPr txBox="1"/>
          <p:nvPr/>
        </p:nvSpPr>
        <p:spPr>
          <a:xfrm>
            <a:off x="357158" y="1357298"/>
            <a:ext cx="8429652" cy="3170099"/>
          </a:xfrm>
          <a:prstGeom prst="rect">
            <a:avLst/>
          </a:prstGeom>
          <a:noFill/>
        </p:spPr>
        <p:txBody>
          <a:bodyPr wrap="square" rtlCol="0">
            <a:spAutoFit/>
          </a:bodyPr>
          <a:lstStyle/>
          <a:p>
            <a:r>
              <a:rPr lang="en-US" sz="2400" dirty="0" smtClean="0">
                <a:solidFill>
                  <a:schemeClr val="bg1"/>
                </a:solidFill>
              </a:rPr>
              <a:t>“Effectively access and apply knowledge” DEFINES useful learning of science.  Heart of “transfer” -- apply ideas in new contexts. </a:t>
            </a:r>
          </a:p>
          <a:p>
            <a:r>
              <a:rPr lang="en-US" sz="2400" dirty="0" smtClean="0">
                <a:solidFill>
                  <a:schemeClr val="bg1"/>
                </a:solidFill>
              </a:rPr>
              <a:t>“Scientific concepts” are organizational structure.</a:t>
            </a:r>
          </a:p>
          <a:p>
            <a:endParaRPr lang="en-US" sz="1600" dirty="0">
              <a:solidFill>
                <a:schemeClr val="bg1"/>
              </a:solidFill>
            </a:endParaRPr>
          </a:p>
          <a:p>
            <a:r>
              <a:rPr lang="en-US" sz="2400" dirty="0" smtClean="0">
                <a:solidFill>
                  <a:schemeClr val="bg1"/>
                </a:solidFill>
              </a:rPr>
              <a:t>Is why learning by memorization &amp; plug-and-chug mentality</a:t>
            </a:r>
          </a:p>
          <a:p>
            <a:r>
              <a:rPr lang="en-US" sz="2400" dirty="0" smtClean="0">
                <a:solidFill>
                  <a:schemeClr val="bg1"/>
                </a:solidFill>
              </a:rPr>
              <a:t>so limiting-- not expert-like.  </a:t>
            </a:r>
            <a:r>
              <a:rPr lang="en-US" sz="2400" i="1" dirty="0" smtClean="0">
                <a:solidFill>
                  <a:schemeClr val="bg1"/>
                </a:solidFill>
              </a:rPr>
              <a:t>(&amp; is </a:t>
            </a:r>
            <a:r>
              <a:rPr lang="en-US" sz="2400" i="1" dirty="0" err="1" smtClean="0">
                <a:solidFill>
                  <a:schemeClr val="bg1"/>
                </a:solidFill>
              </a:rPr>
              <a:t>borrrinnng</a:t>
            </a:r>
            <a:r>
              <a:rPr lang="en-US" sz="2400" i="1" dirty="0" smtClean="0">
                <a:solidFill>
                  <a:schemeClr val="bg1"/>
                </a:solidFill>
              </a:rPr>
              <a:t>!) </a:t>
            </a:r>
          </a:p>
          <a:p>
            <a:endParaRPr lang="en-US" sz="1600" dirty="0" smtClean="0">
              <a:solidFill>
                <a:schemeClr val="bg1"/>
              </a:solidFill>
            </a:endParaRPr>
          </a:p>
          <a:p>
            <a:r>
              <a:rPr lang="en-US" sz="2400" dirty="0" smtClean="0">
                <a:solidFill>
                  <a:schemeClr val="bg1"/>
                </a:solidFill>
              </a:rPr>
              <a:t>But, if only the steps, not expert thinking behind choice of steps is displayed and p. &amp; c. works on exams , what does </a:t>
            </a:r>
            <a:r>
              <a:rPr lang="en-CA" sz="2400" dirty="0" smtClean="0">
                <a:solidFill>
                  <a:schemeClr val="bg1"/>
                </a:solidFill>
              </a:rPr>
              <a:t>novice think?</a:t>
            </a:r>
          </a:p>
        </p:txBody>
      </p:sp>
      <p:sp>
        <p:nvSpPr>
          <p:cNvPr id="4" name="TextBox 3"/>
          <p:cNvSpPr txBox="1"/>
          <p:nvPr/>
        </p:nvSpPr>
        <p:spPr>
          <a:xfrm>
            <a:off x="500034" y="5214950"/>
            <a:ext cx="8215370" cy="1077218"/>
          </a:xfrm>
          <a:prstGeom prst="rect">
            <a:avLst/>
          </a:prstGeom>
          <a:noFill/>
          <a:ln>
            <a:solidFill>
              <a:schemeClr val="bg1"/>
            </a:solidFill>
          </a:ln>
        </p:spPr>
        <p:txBody>
          <a:bodyPr wrap="square" rtlCol="0">
            <a:spAutoFit/>
          </a:bodyPr>
          <a:lstStyle/>
          <a:p>
            <a:r>
              <a:rPr lang="en-US" sz="3200" dirty="0" smtClean="0">
                <a:solidFill>
                  <a:schemeClr val="bg1"/>
                </a:solidFill>
                <a:latin typeface="Comic Sans MS" pitchFamily="66" charset="0"/>
              </a:rPr>
              <a:t>Very hard to recognize and put yourself into different mental framework </a:t>
            </a:r>
            <a:endParaRPr lang="en-CA" sz="3200"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654" y="428604"/>
            <a:ext cx="8808502" cy="2677656"/>
          </a:xfrm>
          <a:prstGeom prst="rect">
            <a:avLst/>
          </a:prstGeom>
          <a:noFill/>
        </p:spPr>
        <p:txBody>
          <a:bodyPr wrap="none" rtlCol="0">
            <a:spAutoFit/>
          </a:bodyPr>
          <a:lstStyle/>
          <a:p>
            <a:r>
              <a:rPr lang="en-US" sz="2400" dirty="0" smtClean="0">
                <a:solidFill>
                  <a:schemeClr val="bg1"/>
                </a:solidFill>
              </a:rPr>
              <a:t>If expert, hard to recognize when student using rote memorization</a:t>
            </a:r>
          </a:p>
          <a:p>
            <a:r>
              <a:rPr lang="en-US" sz="2400" dirty="0" smtClean="0">
                <a:solidFill>
                  <a:schemeClr val="bg1"/>
                </a:solidFill>
              </a:rPr>
              <a:t>rather than conceptual understanding and reasoning.</a:t>
            </a:r>
          </a:p>
          <a:p>
            <a:r>
              <a:rPr lang="en-US" sz="2400" dirty="0" smtClean="0">
                <a:solidFill>
                  <a:schemeClr val="bg1"/>
                </a:solidFill>
              </a:rPr>
              <a:t>If student, hard to recognize conceptual understanding and methods.</a:t>
            </a:r>
          </a:p>
          <a:p>
            <a:endParaRPr lang="en-US" sz="2400" dirty="0">
              <a:solidFill>
                <a:schemeClr val="bg1"/>
              </a:solidFill>
            </a:endParaRPr>
          </a:p>
          <a:p>
            <a:r>
              <a:rPr lang="en-US" sz="2400" dirty="0" smtClean="0">
                <a:solidFill>
                  <a:schemeClr val="bg1"/>
                </a:solidFill>
              </a:rPr>
              <a:t>Brains wired differently, information organized differently. </a:t>
            </a:r>
          </a:p>
          <a:p>
            <a:endParaRPr lang="en-US" sz="2400" dirty="0">
              <a:solidFill>
                <a:schemeClr val="bg1"/>
              </a:solidFill>
            </a:endParaRPr>
          </a:p>
          <a:p>
            <a:r>
              <a:rPr lang="en-US" sz="2400" dirty="0" smtClean="0">
                <a:solidFill>
                  <a:schemeClr val="bg1"/>
                </a:solidFill>
              </a:rPr>
              <a:t>“Curse of knowledge”</a:t>
            </a:r>
            <a:endParaRPr lang="en-CA" sz="24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22"/>
            <a:ext cx="8229600" cy="1143000"/>
          </a:xfrm>
        </p:spPr>
        <p:txBody>
          <a:bodyPr/>
          <a:lstStyle/>
          <a:p>
            <a:pPr algn="l"/>
            <a:r>
              <a:rPr lang="en-US" sz="2800" dirty="0" smtClean="0">
                <a:solidFill>
                  <a:schemeClr val="bg1"/>
                </a:solidFill>
              </a:rPr>
              <a:t>Principle of learning #5  Expert thinking involves more than knowing information, is also how information is organized, applied, and learned.  </a:t>
            </a:r>
            <a:endParaRPr lang="en-CA" sz="2800" dirty="0"/>
          </a:p>
        </p:txBody>
      </p:sp>
      <p:sp>
        <p:nvSpPr>
          <p:cNvPr id="3" name="TextBox 2"/>
          <p:cNvSpPr txBox="1"/>
          <p:nvPr/>
        </p:nvSpPr>
        <p:spPr>
          <a:xfrm>
            <a:off x="357158" y="2426017"/>
            <a:ext cx="8572560" cy="4339650"/>
          </a:xfrm>
          <a:prstGeom prst="rect">
            <a:avLst/>
          </a:prstGeom>
          <a:noFill/>
        </p:spPr>
        <p:txBody>
          <a:bodyPr wrap="square" rtlCol="0">
            <a:spAutoFit/>
          </a:bodyPr>
          <a:lstStyle/>
          <a:p>
            <a:r>
              <a:rPr lang="en-US" sz="2400" dirty="0">
                <a:solidFill>
                  <a:schemeClr val="bg1"/>
                </a:solidFill>
              </a:rPr>
              <a:t>T</a:t>
            </a:r>
            <a:r>
              <a:rPr lang="en-US" sz="2400" dirty="0" smtClean="0">
                <a:solidFill>
                  <a:schemeClr val="bg1"/>
                </a:solidFill>
              </a:rPr>
              <a:t>o teach, provide tasks that require practicing expert-like thinking-- recognizing patterns, modeling, making connections, organizing information around concepts,  transfer to new situations, ...</a:t>
            </a:r>
          </a:p>
          <a:p>
            <a:r>
              <a:rPr lang="en-CA" sz="2400" dirty="0" smtClean="0"/>
              <a:t>“Teaching  Expert Thinking”  2 pg </a:t>
            </a:r>
            <a:r>
              <a:rPr lang="en-CA" sz="2400" dirty="0" err="1" smtClean="0"/>
              <a:t>CWSEI</a:t>
            </a:r>
            <a:r>
              <a:rPr lang="en-CA" sz="2400" dirty="0" smtClean="0"/>
              <a:t> guide-- handout</a:t>
            </a:r>
            <a:endParaRPr lang="en-US" sz="2400" dirty="0" smtClean="0">
              <a:solidFill>
                <a:schemeClr val="bg1"/>
              </a:solidFill>
            </a:endParaRPr>
          </a:p>
          <a:p>
            <a:endParaRPr lang="en-US" sz="1400" dirty="0">
              <a:solidFill>
                <a:schemeClr val="bg1"/>
              </a:solidFill>
            </a:endParaRPr>
          </a:p>
          <a:p>
            <a:r>
              <a:rPr lang="en-US" sz="2400" dirty="0" smtClean="0">
                <a:solidFill>
                  <a:schemeClr val="bg1"/>
                </a:solidFill>
                <a:latin typeface="Comic Sans MS" pitchFamily="66" charset="0"/>
              </a:rPr>
              <a:t>Harder and more important to learn and longer lasting than facts.  </a:t>
            </a:r>
          </a:p>
          <a:p>
            <a:endParaRPr lang="en-US" sz="800" dirty="0">
              <a:solidFill>
                <a:schemeClr val="bg1"/>
              </a:solidFill>
              <a:latin typeface="Comic Sans MS" pitchFamily="66" charset="0"/>
            </a:endParaRPr>
          </a:p>
          <a:p>
            <a:r>
              <a:rPr lang="en-US" sz="2400" dirty="0" smtClean="0">
                <a:solidFill>
                  <a:schemeClr val="bg1"/>
                </a:solidFill>
                <a:latin typeface="Comic Sans MS" pitchFamily="66" charset="0"/>
              </a:rPr>
              <a:t>Have to not just teach </a:t>
            </a:r>
            <a:r>
              <a:rPr lang="en-US" sz="2400" i="1" dirty="0" smtClean="0">
                <a:solidFill>
                  <a:schemeClr val="bg1"/>
                </a:solidFill>
                <a:latin typeface="Comic Sans MS" pitchFamily="66" charset="0"/>
              </a:rPr>
              <a:t>what</a:t>
            </a:r>
            <a:r>
              <a:rPr lang="en-US" sz="2400" dirty="0" smtClean="0">
                <a:solidFill>
                  <a:schemeClr val="bg1"/>
                </a:solidFill>
                <a:latin typeface="Comic Sans MS" pitchFamily="66" charset="0"/>
              </a:rPr>
              <a:t> to learn, but also </a:t>
            </a:r>
            <a:r>
              <a:rPr lang="en-US" sz="2400" i="1" dirty="0" smtClean="0">
                <a:solidFill>
                  <a:schemeClr val="bg1"/>
                </a:solidFill>
                <a:latin typeface="Comic Sans MS" pitchFamily="66" charset="0"/>
              </a:rPr>
              <a:t>what is</a:t>
            </a:r>
            <a:r>
              <a:rPr lang="en-US" sz="2400" dirty="0" smtClean="0">
                <a:solidFill>
                  <a:schemeClr val="bg1"/>
                </a:solidFill>
                <a:latin typeface="Comic Sans MS" pitchFamily="66" charset="0"/>
              </a:rPr>
              <a:t> real learning, and </a:t>
            </a:r>
            <a:r>
              <a:rPr lang="en-US" sz="2400" i="1" dirty="0" smtClean="0">
                <a:solidFill>
                  <a:schemeClr val="bg1"/>
                </a:solidFill>
                <a:latin typeface="Comic Sans MS" pitchFamily="66" charset="0"/>
              </a:rPr>
              <a:t>how</a:t>
            </a:r>
            <a:r>
              <a:rPr lang="en-US" sz="2400" dirty="0" smtClean="0">
                <a:solidFill>
                  <a:schemeClr val="bg1"/>
                </a:solidFill>
                <a:latin typeface="Comic Sans MS" pitchFamily="66" charset="0"/>
              </a:rPr>
              <a:t> to learn!</a:t>
            </a:r>
          </a:p>
          <a:p>
            <a:endParaRPr lang="en-US" sz="1400" dirty="0">
              <a:solidFill>
                <a:schemeClr val="bg1"/>
              </a:solidFill>
            </a:endParaRPr>
          </a:p>
          <a:p>
            <a:r>
              <a:rPr lang="en-US" sz="2400" dirty="0" smtClean="0">
                <a:latin typeface="Comic Sans MS" pitchFamily="66" charset="0"/>
              </a:rPr>
              <a:t>Waste most students who did not learn the </a:t>
            </a:r>
            <a:r>
              <a:rPr lang="en-US" sz="2400" i="1" u="sng" dirty="0" smtClean="0">
                <a:latin typeface="Comic Sans MS" pitchFamily="66" charset="0"/>
              </a:rPr>
              <a:t>what is</a:t>
            </a:r>
            <a:r>
              <a:rPr lang="en-US" sz="2400" dirty="0" smtClean="0">
                <a:latin typeface="Comic Sans MS" pitchFamily="66" charset="0"/>
              </a:rPr>
              <a:t> and</a:t>
            </a:r>
            <a:r>
              <a:rPr lang="en-US" sz="2400" i="1" dirty="0" smtClean="0">
                <a:latin typeface="Comic Sans MS" pitchFamily="66" charset="0"/>
              </a:rPr>
              <a:t> </a:t>
            </a:r>
            <a:r>
              <a:rPr lang="en-US" sz="2400" i="1" u="sng" dirty="0" smtClean="0">
                <a:latin typeface="Comic Sans MS" pitchFamily="66" charset="0"/>
              </a:rPr>
              <a:t>how</a:t>
            </a:r>
            <a:r>
              <a:rPr lang="en-US" sz="2400" dirty="0" smtClean="0">
                <a:latin typeface="Comic Sans MS" pitchFamily="66" charset="0"/>
              </a:rPr>
              <a:t> of expert learning some other way</a:t>
            </a:r>
            <a:endParaRPr lang="en-CA" sz="2400" dirty="0">
              <a:latin typeface="Comic Sans MS" pitchFamily="66" charset="0"/>
            </a:endParaRPr>
          </a:p>
        </p:txBody>
      </p:sp>
      <p:sp>
        <p:nvSpPr>
          <p:cNvPr id="4" name="TextBox 3"/>
          <p:cNvSpPr txBox="1"/>
          <p:nvPr/>
        </p:nvSpPr>
        <p:spPr>
          <a:xfrm>
            <a:off x="500034" y="1500174"/>
            <a:ext cx="8143932" cy="830997"/>
          </a:xfrm>
          <a:prstGeom prst="rect">
            <a:avLst/>
          </a:prstGeom>
          <a:noFill/>
        </p:spPr>
        <p:txBody>
          <a:bodyPr wrap="square" rtlCol="0">
            <a:spAutoFit/>
          </a:bodyPr>
          <a:lstStyle/>
          <a:p>
            <a:r>
              <a:rPr lang="en-US" sz="2400" dirty="0" smtClean="0">
                <a:solidFill>
                  <a:schemeClr val="bg1"/>
                </a:solidFill>
              </a:rPr>
              <a:t>Develops only with active and explicit construction to change how brain is “wired” . </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392363" y="968375"/>
            <a:ext cx="184150" cy="457200"/>
          </a:xfrm>
          <a:prstGeom prst="rect">
            <a:avLst/>
          </a:prstGeom>
          <a:noFill/>
          <a:ln w="9525">
            <a:noFill/>
            <a:miter lim="800000"/>
            <a:headEnd/>
            <a:tailEnd/>
          </a:ln>
        </p:spPr>
        <p:txBody>
          <a:bodyPr wrap="none">
            <a:spAutoFit/>
          </a:bodyPr>
          <a:lstStyle/>
          <a:p>
            <a:endParaRPr lang="en-US">
              <a:latin typeface="Arial" charset="0"/>
            </a:endParaRPr>
          </a:p>
        </p:txBody>
      </p:sp>
      <p:sp>
        <p:nvSpPr>
          <p:cNvPr id="44035" name="Text Box 3"/>
          <p:cNvSpPr txBox="1">
            <a:spLocks noChangeArrowheads="1"/>
          </p:cNvSpPr>
          <p:nvPr/>
        </p:nvSpPr>
        <p:spPr bwMode="auto">
          <a:xfrm>
            <a:off x="214282" y="214290"/>
            <a:ext cx="9144000" cy="954107"/>
          </a:xfrm>
          <a:prstGeom prst="rect">
            <a:avLst/>
          </a:prstGeom>
          <a:noFill/>
          <a:ln w="9525">
            <a:noFill/>
            <a:miter lim="800000"/>
            <a:headEnd/>
            <a:tailEnd/>
          </a:ln>
        </p:spPr>
        <p:txBody>
          <a:bodyPr>
            <a:spAutoFit/>
          </a:bodyPr>
          <a:lstStyle/>
          <a:p>
            <a:r>
              <a:rPr lang="en-US" sz="2800" dirty="0" smtClean="0">
                <a:solidFill>
                  <a:schemeClr val="bg1"/>
                </a:solidFill>
              </a:rPr>
              <a:t>Research-- lots on expertise and how develop.</a:t>
            </a:r>
          </a:p>
          <a:p>
            <a:r>
              <a:rPr lang="en-US" sz="2800" dirty="0" smtClean="0">
                <a:solidFill>
                  <a:schemeClr val="bg1"/>
                </a:solidFill>
              </a:rPr>
              <a:t>Here-- some data from physics courses to illustrate.</a:t>
            </a:r>
            <a:endParaRPr lang="en-US" sz="2800" dirty="0">
              <a:solidFill>
                <a:schemeClr val="bg1"/>
              </a:solidFill>
            </a:endParaRPr>
          </a:p>
        </p:txBody>
      </p:sp>
      <p:grpSp>
        <p:nvGrpSpPr>
          <p:cNvPr id="2" name="Group 6"/>
          <p:cNvGrpSpPr>
            <a:grpSpLocks/>
          </p:cNvGrpSpPr>
          <p:nvPr/>
        </p:nvGrpSpPr>
        <p:grpSpPr bwMode="auto">
          <a:xfrm>
            <a:off x="5715008" y="4286256"/>
            <a:ext cx="2887663" cy="2341562"/>
            <a:chOff x="202" y="2526"/>
            <a:chExt cx="1794" cy="1794"/>
          </a:xfrm>
        </p:grpSpPr>
        <p:sp>
          <p:nvSpPr>
            <p:cNvPr id="44091" name="Rectangle 7"/>
            <p:cNvSpPr>
              <a:spLocks noChangeArrowheads="1"/>
            </p:cNvSpPr>
            <p:nvPr/>
          </p:nvSpPr>
          <p:spPr bwMode="auto">
            <a:xfrm>
              <a:off x="202" y="2526"/>
              <a:ext cx="1794" cy="1794"/>
            </a:xfrm>
            <a:prstGeom prst="rect">
              <a:avLst/>
            </a:prstGeom>
            <a:solidFill>
              <a:schemeClr val="hlink"/>
            </a:solidFill>
            <a:ln w="9525">
              <a:solidFill>
                <a:schemeClr val="tx1"/>
              </a:solidFill>
              <a:miter lim="800000"/>
              <a:headEnd/>
              <a:tailEnd/>
            </a:ln>
          </p:spPr>
          <p:txBody>
            <a:bodyPr wrap="none" anchor="ctr"/>
            <a:lstStyle/>
            <a:p>
              <a:endParaRPr lang="en-CA"/>
            </a:p>
          </p:txBody>
        </p:sp>
        <p:grpSp>
          <p:nvGrpSpPr>
            <p:cNvPr id="3" name="Group 8"/>
            <p:cNvGrpSpPr>
              <a:grpSpLocks/>
            </p:cNvGrpSpPr>
            <p:nvPr/>
          </p:nvGrpSpPr>
          <p:grpSpPr bwMode="auto">
            <a:xfrm>
              <a:off x="552" y="2660"/>
              <a:ext cx="1393" cy="1545"/>
              <a:chOff x="755" y="2412"/>
              <a:chExt cx="1393" cy="1545"/>
            </a:xfrm>
          </p:grpSpPr>
          <p:grpSp>
            <p:nvGrpSpPr>
              <p:cNvPr id="4" name="Group 9"/>
              <p:cNvGrpSpPr>
                <a:grpSpLocks/>
              </p:cNvGrpSpPr>
              <p:nvPr/>
            </p:nvGrpSpPr>
            <p:grpSpPr bwMode="auto">
              <a:xfrm rot="-5400000">
                <a:off x="999" y="3550"/>
                <a:ext cx="269" cy="455"/>
                <a:chOff x="907" y="853"/>
                <a:chExt cx="314" cy="486"/>
              </a:xfrm>
            </p:grpSpPr>
            <p:sp>
              <p:nvSpPr>
                <p:cNvPr id="44124" name="Rectangle 10"/>
                <p:cNvSpPr>
                  <a:spLocks noChangeArrowheads="1"/>
                </p:cNvSpPr>
                <p:nvPr/>
              </p:nvSpPr>
              <p:spPr bwMode="auto">
                <a:xfrm>
                  <a:off x="907" y="907"/>
                  <a:ext cx="314" cy="432"/>
                </a:xfrm>
                <a:prstGeom prst="rect">
                  <a:avLst/>
                </a:prstGeom>
                <a:solidFill>
                  <a:srgbClr val="EAEAEA"/>
                </a:solidFill>
                <a:ln w="19050">
                  <a:solidFill>
                    <a:srgbClr val="000000"/>
                  </a:solidFill>
                  <a:miter lim="800000"/>
                  <a:headEnd/>
                  <a:tailEnd/>
                </a:ln>
              </p:spPr>
              <p:txBody>
                <a:bodyPr vert="eaVert" wrap="none" anchor="ctr"/>
                <a:lstStyle/>
                <a:p>
                  <a:pPr algn="ctr"/>
                  <a:endParaRPr lang="en-US" sz="1200">
                    <a:latin typeface="Arial" charset="0"/>
                  </a:endParaRPr>
                </a:p>
              </p:txBody>
            </p:sp>
            <p:sp>
              <p:nvSpPr>
                <p:cNvPr id="44125" name="Rectangle 11"/>
                <p:cNvSpPr>
                  <a:spLocks noChangeArrowheads="1"/>
                </p:cNvSpPr>
                <p:nvPr/>
              </p:nvSpPr>
              <p:spPr bwMode="auto">
                <a:xfrm>
                  <a:off x="1003" y="853"/>
                  <a:ext cx="117" cy="56"/>
                </a:xfrm>
                <a:prstGeom prst="rect">
                  <a:avLst/>
                </a:prstGeom>
                <a:solidFill>
                  <a:srgbClr val="00025E"/>
                </a:solidFill>
                <a:ln w="19050">
                  <a:solidFill>
                    <a:srgbClr val="000000"/>
                  </a:solidFill>
                  <a:miter lim="800000"/>
                  <a:headEnd/>
                  <a:tailEnd/>
                </a:ln>
              </p:spPr>
              <p:txBody>
                <a:bodyPr wrap="none" anchor="ctr"/>
                <a:lstStyle/>
                <a:p>
                  <a:endParaRPr lang="en-CA"/>
                </a:p>
              </p:txBody>
            </p:sp>
          </p:grpSp>
          <p:sp>
            <p:nvSpPr>
              <p:cNvPr id="44094" name="Text Box 12"/>
              <p:cNvSpPr txBox="1">
                <a:spLocks noChangeArrowheads="1"/>
              </p:cNvSpPr>
              <p:nvPr/>
            </p:nvSpPr>
            <p:spPr bwMode="auto">
              <a:xfrm>
                <a:off x="948" y="3653"/>
                <a:ext cx="115" cy="304"/>
              </a:xfrm>
              <a:prstGeom prst="rect">
                <a:avLst/>
              </a:prstGeom>
              <a:noFill/>
              <a:ln w="9525">
                <a:noFill/>
                <a:miter lim="800000"/>
                <a:headEnd/>
                <a:tailEnd/>
              </a:ln>
            </p:spPr>
            <p:txBody>
              <a:bodyPr wrap="none">
                <a:spAutoFit/>
              </a:bodyPr>
              <a:lstStyle/>
              <a:p>
                <a:endParaRPr lang="en-US" sz="2000">
                  <a:solidFill>
                    <a:srgbClr val="000000"/>
                  </a:solidFill>
                </a:endParaRPr>
              </a:p>
            </p:txBody>
          </p:sp>
          <p:grpSp>
            <p:nvGrpSpPr>
              <p:cNvPr id="5" name="Group 13"/>
              <p:cNvGrpSpPr>
                <a:grpSpLocks/>
              </p:cNvGrpSpPr>
              <p:nvPr/>
            </p:nvGrpSpPr>
            <p:grpSpPr bwMode="auto">
              <a:xfrm>
                <a:off x="800" y="2417"/>
                <a:ext cx="230" cy="409"/>
                <a:chOff x="1016" y="113"/>
                <a:chExt cx="422" cy="750"/>
              </a:xfrm>
            </p:grpSpPr>
            <p:sp>
              <p:nvSpPr>
                <p:cNvPr id="44118" name="Oval 14"/>
                <p:cNvSpPr>
                  <a:spLocks noChangeArrowheads="1"/>
                </p:cNvSpPr>
                <p:nvPr/>
              </p:nvSpPr>
              <p:spPr bwMode="auto">
                <a:xfrm rot="-5400000">
                  <a:off x="952" y="177"/>
                  <a:ext cx="550" cy="422"/>
                </a:xfrm>
                <a:prstGeom prst="ellipse">
                  <a:avLst/>
                </a:prstGeom>
                <a:solidFill>
                  <a:srgbClr val="FFFF00"/>
                </a:solidFill>
                <a:ln w="19050">
                  <a:solidFill>
                    <a:srgbClr val="000000"/>
                  </a:solidFill>
                  <a:round/>
                  <a:headEnd/>
                  <a:tailEnd/>
                </a:ln>
              </p:spPr>
              <p:txBody>
                <a:bodyPr wrap="none" anchor="ctr"/>
                <a:lstStyle/>
                <a:p>
                  <a:endParaRPr lang="en-CA"/>
                </a:p>
              </p:txBody>
            </p:sp>
            <p:sp>
              <p:nvSpPr>
                <p:cNvPr id="44119" name="Rectangle 15"/>
                <p:cNvSpPr>
                  <a:spLocks noChangeArrowheads="1"/>
                </p:cNvSpPr>
                <p:nvPr/>
              </p:nvSpPr>
              <p:spPr bwMode="auto">
                <a:xfrm rot="-5400000">
                  <a:off x="1192" y="796"/>
                  <a:ext cx="48" cy="85"/>
                </a:xfrm>
                <a:prstGeom prst="rect">
                  <a:avLst/>
                </a:prstGeom>
                <a:solidFill>
                  <a:schemeClr val="tx1"/>
                </a:solidFill>
                <a:ln w="19050">
                  <a:solidFill>
                    <a:srgbClr val="000000"/>
                  </a:solidFill>
                  <a:miter lim="800000"/>
                  <a:headEnd/>
                  <a:tailEnd/>
                </a:ln>
              </p:spPr>
              <p:txBody>
                <a:bodyPr wrap="none" anchor="ctr"/>
                <a:lstStyle/>
                <a:p>
                  <a:endParaRPr lang="en-CA"/>
                </a:p>
              </p:txBody>
            </p:sp>
            <p:sp>
              <p:nvSpPr>
                <p:cNvPr id="44120" name="Rectangle 16"/>
                <p:cNvSpPr>
                  <a:spLocks noChangeArrowheads="1"/>
                </p:cNvSpPr>
                <p:nvPr/>
              </p:nvSpPr>
              <p:spPr bwMode="auto">
                <a:xfrm rot="-5400000">
                  <a:off x="1121" y="631"/>
                  <a:ext cx="205" cy="209"/>
                </a:xfrm>
                <a:prstGeom prst="rect">
                  <a:avLst/>
                </a:prstGeom>
                <a:solidFill>
                  <a:srgbClr val="CC9900"/>
                </a:solidFill>
                <a:ln w="19050">
                  <a:solidFill>
                    <a:srgbClr val="000000"/>
                  </a:solidFill>
                  <a:miter lim="800000"/>
                  <a:headEnd/>
                  <a:tailEnd/>
                </a:ln>
              </p:spPr>
              <p:txBody>
                <a:bodyPr wrap="none" anchor="ctr"/>
                <a:lstStyle/>
                <a:p>
                  <a:endParaRPr lang="en-CA"/>
                </a:p>
              </p:txBody>
            </p:sp>
            <p:sp>
              <p:nvSpPr>
                <p:cNvPr id="44121" name="Freeform 17"/>
                <p:cNvSpPr>
                  <a:spLocks/>
                </p:cNvSpPr>
                <p:nvPr/>
              </p:nvSpPr>
              <p:spPr bwMode="auto">
                <a:xfrm rot="-5400000">
                  <a:off x="1123" y="625"/>
                  <a:ext cx="59" cy="59"/>
                </a:xfrm>
                <a:custGeom>
                  <a:avLst/>
                  <a:gdLst>
                    <a:gd name="T0" fmla="*/ 0 w 69"/>
                    <a:gd name="T1" fmla="*/ 0 h 62"/>
                    <a:gd name="T2" fmla="*/ 12 w 69"/>
                    <a:gd name="T3" fmla="*/ 48 h 62"/>
                    <a:gd name="T4" fmla="*/ 50 w 69"/>
                    <a:gd name="T5" fmla="*/ 48 h 62"/>
                    <a:gd name="T6" fmla="*/ 0 60000 65536"/>
                    <a:gd name="T7" fmla="*/ 0 60000 65536"/>
                    <a:gd name="T8" fmla="*/ 0 60000 65536"/>
                    <a:gd name="T9" fmla="*/ 0 w 69"/>
                    <a:gd name="T10" fmla="*/ 0 h 62"/>
                    <a:gd name="T11" fmla="*/ 69 w 69"/>
                    <a:gd name="T12" fmla="*/ 62 h 62"/>
                  </a:gdLst>
                  <a:ahLst/>
                  <a:cxnLst>
                    <a:cxn ang="T6">
                      <a:pos x="T0" y="T1"/>
                    </a:cxn>
                    <a:cxn ang="T7">
                      <a:pos x="T2" y="T3"/>
                    </a:cxn>
                    <a:cxn ang="T8">
                      <a:pos x="T4" y="T5"/>
                    </a:cxn>
                  </a:cxnLst>
                  <a:rect l="T9" t="T10" r="T11" b="T12"/>
                  <a:pathLst>
                    <a:path w="69" h="62">
                      <a:moveTo>
                        <a:pt x="0" y="0"/>
                      </a:moveTo>
                      <a:cubicBezTo>
                        <a:pt x="2" y="22"/>
                        <a:pt x="4" y="44"/>
                        <a:pt x="16" y="53"/>
                      </a:cubicBezTo>
                      <a:cubicBezTo>
                        <a:pt x="28" y="62"/>
                        <a:pt x="60" y="53"/>
                        <a:pt x="69" y="53"/>
                      </a:cubicBezTo>
                    </a:path>
                  </a:pathLst>
                </a:custGeom>
                <a:noFill/>
                <a:ln w="19050">
                  <a:solidFill>
                    <a:srgbClr val="000000"/>
                  </a:solidFill>
                  <a:prstDash val="sysDot"/>
                  <a:round/>
                  <a:headEnd/>
                  <a:tailEnd/>
                </a:ln>
              </p:spPr>
              <p:txBody>
                <a:bodyPr/>
                <a:lstStyle/>
                <a:p>
                  <a:endParaRPr lang="en-CA"/>
                </a:p>
              </p:txBody>
            </p:sp>
            <p:sp>
              <p:nvSpPr>
                <p:cNvPr id="44122" name="Line 18"/>
                <p:cNvSpPr>
                  <a:spLocks noChangeShapeType="1"/>
                </p:cNvSpPr>
                <p:nvPr/>
              </p:nvSpPr>
              <p:spPr bwMode="auto">
                <a:xfrm rot="-5400000">
                  <a:off x="1143" y="723"/>
                  <a:ext cx="200" cy="20"/>
                </a:xfrm>
                <a:prstGeom prst="line">
                  <a:avLst/>
                </a:prstGeom>
                <a:noFill/>
                <a:ln w="19050">
                  <a:solidFill>
                    <a:srgbClr val="000000"/>
                  </a:solidFill>
                  <a:prstDash val="sysDot"/>
                  <a:round/>
                  <a:headEnd/>
                  <a:tailEnd/>
                </a:ln>
              </p:spPr>
              <p:txBody>
                <a:bodyPr/>
                <a:lstStyle/>
                <a:p>
                  <a:endParaRPr lang="en-CA"/>
                </a:p>
              </p:txBody>
            </p:sp>
            <p:sp>
              <p:nvSpPr>
                <p:cNvPr id="44123" name="Freeform 19"/>
                <p:cNvSpPr>
                  <a:spLocks/>
                </p:cNvSpPr>
                <p:nvPr/>
              </p:nvSpPr>
              <p:spPr bwMode="auto">
                <a:xfrm rot="-5400000">
                  <a:off x="1036" y="349"/>
                  <a:ext cx="376" cy="209"/>
                </a:xfrm>
                <a:custGeom>
                  <a:avLst/>
                  <a:gdLst>
                    <a:gd name="T0" fmla="*/ 8 w 443"/>
                    <a:gd name="T1" fmla="*/ 46 h 224"/>
                    <a:gd name="T2" fmla="*/ 207 w 443"/>
                    <a:gd name="T3" fmla="*/ 19 h 224"/>
                    <a:gd name="T4" fmla="*/ 300 w 443"/>
                    <a:gd name="T5" fmla="*/ 42 h 224"/>
                    <a:gd name="T6" fmla="*/ 280 w 443"/>
                    <a:gd name="T7" fmla="*/ 88 h 224"/>
                    <a:gd name="T8" fmla="*/ 261 w 443"/>
                    <a:gd name="T9" fmla="*/ 64 h 224"/>
                    <a:gd name="T10" fmla="*/ 284 w 443"/>
                    <a:gd name="T11" fmla="*/ 56 h 224"/>
                    <a:gd name="T12" fmla="*/ 319 w 443"/>
                    <a:gd name="T13" fmla="*/ 102 h 224"/>
                    <a:gd name="T14" fmla="*/ 280 w 443"/>
                    <a:gd name="T15" fmla="*/ 158 h 224"/>
                    <a:gd name="T16" fmla="*/ 289 w 443"/>
                    <a:gd name="T17" fmla="*/ 116 h 224"/>
                    <a:gd name="T18" fmla="*/ 292 w 443"/>
                    <a:gd name="T19" fmla="*/ 189 h 224"/>
                    <a:gd name="T20" fmla="*/ 273 w 443"/>
                    <a:gd name="T21" fmla="*/ 195 h 224"/>
                    <a:gd name="T22" fmla="*/ 231 w 443"/>
                    <a:gd name="T23" fmla="*/ 181 h 224"/>
                    <a:gd name="T24" fmla="*/ 0 w 443"/>
                    <a:gd name="T25" fmla="*/ 13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3"/>
                    <a:gd name="T40" fmla="*/ 0 h 224"/>
                    <a:gd name="T41" fmla="*/ 443 w 44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3" h="224">
                      <a:moveTo>
                        <a:pt x="11" y="53"/>
                      </a:moveTo>
                      <a:cubicBezTo>
                        <a:pt x="101" y="25"/>
                        <a:pt x="194" y="28"/>
                        <a:pt x="288" y="21"/>
                      </a:cubicBezTo>
                      <a:cubicBezTo>
                        <a:pt x="411" y="33"/>
                        <a:pt x="383" y="0"/>
                        <a:pt x="416" y="48"/>
                      </a:cubicBezTo>
                      <a:cubicBezTo>
                        <a:pt x="424" y="74"/>
                        <a:pt x="415" y="93"/>
                        <a:pt x="389" y="101"/>
                      </a:cubicBezTo>
                      <a:cubicBezTo>
                        <a:pt x="388" y="101"/>
                        <a:pt x="356" y="82"/>
                        <a:pt x="363" y="74"/>
                      </a:cubicBezTo>
                      <a:cubicBezTo>
                        <a:pt x="370" y="65"/>
                        <a:pt x="395" y="64"/>
                        <a:pt x="395" y="64"/>
                      </a:cubicBezTo>
                      <a:cubicBezTo>
                        <a:pt x="429" y="72"/>
                        <a:pt x="432" y="87"/>
                        <a:pt x="443" y="117"/>
                      </a:cubicBezTo>
                      <a:cubicBezTo>
                        <a:pt x="436" y="163"/>
                        <a:pt x="430" y="168"/>
                        <a:pt x="389" y="181"/>
                      </a:cubicBezTo>
                      <a:cubicBezTo>
                        <a:pt x="376" y="160"/>
                        <a:pt x="373" y="142"/>
                        <a:pt x="400" y="133"/>
                      </a:cubicBezTo>
                      <a:cubicBezTo>
                        <a:pt x="431" y="143"/>
                        <a:pt x="434" y="201"/>
                        <a:pt x="405" y="218"/>
                      </a:cubicBezTo>
                      <a:cubicBezTo>
                        <a:pt x="397" y="223"/>
                        <a:pt x="388" y="222"/>
                        <a:pt x="379" y="224"/>
                      </a:cubicBezTo>
                      <a:cubicBezTo>
                        <a:pt x="359" y="219"/>
                        <a:pt x="339" y="214"/>
                        <a:pt x="320" y="208"/>
                      </a:cubicBezTo>
                      <a:cubicBezTo>
                        <a:pt x="225" y="143"/>
                        <a:pt x="115" y="149"/>
                        <a:pt x="0" y="149"/>
                      </a:cubicBezTo>
                    </a:path>
                  </a:pathLst>
                </a:custGeom>
                <a:noFill/>
                <a:ln w="19050">
                  <a:solidFill>
                    <a:srgbClr val="000000"/>
                  </a:solidFill>
                  <a:round/>
                  <a:headEnd/>
                  <a:tailEnd/>
                </a:ln>
              </p:spPr>
              <p:txBody>
                <a:bodyPr/>
                <a:lstStyle/>
                <a:p>
                  <a:endParaRPr lang="en-CA"/>
                </a:p>
              </p:txBody>
            </p:sp>
          </p:grpSp>
          <p:grpSp>
            <p:nvGrpSpPr>
              <p:cNvPr id="6" name="Group 20"/>
              <p:cNvGrpSpPr>
                <a:grpSpLocks/>
              </p:cNvGrpSpPr>
              <p:nvPr/>
            </p:nvGrpSpPr>
            <p:grpSpPr bwMode="auto">
              <a:xfrm>
                <a:off x="1203" y="2412"/>
                <a:ext cx="230" cy="409"/>
                <a:chOff x="1016" y="113"/>
                <a:chExt cx="422" cy="750"/>
              </a:xfrm>
            </p:grpSpPr>
            <p:sp>
              <p:nvSpPr>
                <p:cNvPr id="44112" name="Oval 21"/>
                <p:cNvSpPr>
                  <a:spLocks noChangeArrowheads="1"/>
                </p:cNvSpPr>
                <p:nvPr/>
              </p:nvSpPr>
              <p:spPr bwMode="auto">
                <a:xfrm rot="-5400000">
                  <a:off x="952" y="177"/>
                  <a:ext cx="550" cy="422"/>
                </a:xfrm>
                <a:prstGeom prst="ellipse">
                  <a:avLst/>
                </a:prstGeom>
                <a:solidFill>
                  <a:srgbClr val="FFFF00"/>
                </a:solidFill>
                <a:ln w="19050">
                  <a:solidFill>
                    <a:srgbClr val="000000"/>
                  </a:solidFill>
                  <a:round/>
                  <a:headEnd/>
                  <a:tailEnd/>
                </a:ln>
              </p:spPr>
              <p:txBody>
                <a:bodyPr wrap="none" anchor="ctr"/>
                <a:lstStyle/>
                <a:p>
                  <a:endParaRPr lang="en-CA"/>
                </a:p>
              </p:txBody>
            </p:sp>
            <p:sp>
              <p:nvSpPr>
                <p:cNvPr id="44113" name="Rectangle 22"/>
                <p:cNvSpPr>
                  <a:spLocks noChangeArrowheads="1"/>
                </p:cNvSpPr>
                <p:nvPr/>
              </p:nvSpPr>
              <p:spPr bwMode="auto">
                <a:xfrm rot="-5400000">
                  <a:off x="1192" y="796"/>
                  <a:ext cx="48" cy="85"/>
                </a:xfrm>
                <a:prstGeom prst="rect">
                  <a:avLst/>
                </a:prstGeom>
                <a:solidFill>
                  <a:schemeClr val="tx1"/>
                </a:solidFill>
                <a:ln w="19050">
                  <a:solidFill>
                    <a:srgbClr val="000000"/>
                  </a:solidFill>
                  <a:miter lim="800000"/>
                  <a:headEnd/>
                  <a:tailEnd/>
                </a:ln>
              </p:spPr>
              <p:txBody>
                <a:bodyPr wrap="none" anchor="ctr"/>
                <a:lstStyle/>
                <a:p>
                  <a:endParaRPr lang="en-CA"/>
                </a:p>
              </p:txBody>
            </p:sp>
            <p:sp>
              <p:nvSpPr>
                <p:cNvPr id="44114" name="Rectangle 23"/>
                <p:cNvSpPr>
                  <a:spLocks noChangeArrowheads="1"/>
                </p:cNvSpPr>
                <p:nvPr/>
              </p:nvSpPr>
              <p:spPr bwMode="auto">
                <a:xfrm rot="-5400000">
                  <a:off x="1121" y="631"/>
                  <a:ext cx="205" cy="209"/>
                </a:xfrm>
                <a:prstGeom prst="rect">
                  <a:avLst/>
                </a:prstGeom>
                <a:solidFill>
                  <a:srgbClr val="CC9900"/>
                </a:solidFill>
                <a:ln w="19050">
                  <a:solidFill>
                    <a:srgbClr val="000000"/>
                  </a:solidFill>
                  <a:miter lim="800000"/>
                  <a:headEnd/>
                  <a:tailEnd/>
                </a:ln>
              </p:spPr>
              <p:txBody>
                <a:bodyPr wrap="none" anchor="ctr"/>
                <a:lstStyle/>
                <a:p>
                  <a:endParaRPr lang="en-CA"/>
                </a:p>
              </p:txBody>
            </p:sp>
            <p:sp>
              <p:nvSpPr>
                <p:cNvPr id="44115" name="Freeform 24"/>
                <p:cNvSpPr>
                  <a:spLocks/>
                </p:cNvSpPr>
                <p:nvPr/>
              </p:nvSpPr>
              <p:spPr bwMode="auto">
                <a:xfrm rot="-5400000">
                  <a:off x="1123" y="625"/>
                  <a:ext cx="59" cy="59"/>
                </a:xfrm>
                <a:custGeom>
                  <a:avLst/>
                  <a:gdLst>
                    <a:gd name="T0" fmla="*/ 0 w 69"/>
                    <a:gd name="T1" fmla="*/ 0 h 62"/>
                    <a:gd name="T2" fmla="*/ 12 w 69"/>
                    <a:gd name="T3" fmla="*/ 48 h 62"/>
                    <a:gd name="T4" fmla="*/ 50 w 69"/>
                    <a:gd name="T5" fmla="*/ 48 h 62"/>
                    <a:gd name="T6" fmla="*/ 0 60000 65536"/>
                    <a:gd name="T7" fmla="*/ 0 60000 65536"/>
                    <a:gd name="T8" fmla="*/ 0 60000 65536"/>
                    <a:gd name="T9" fmla="*/ 0 w 69"/>
                    <a:gd name="T10" fmla="*/ 0 h 62"/>
                    <a:gd name="T11" fmla="*/ 69 w 69"/>
                    <a:gd name="T12" fmla="*/ 62 h 62"/>
                  </a:gdLst>
                  <a:ahLst/>
                  <a:cxnLst>
                    <a:cxn ang="T6">
                      <a:pos x="T0" y="T1"/>
                    </a:cxn>
                    <a:cxn ang="T7">
                      <a:pos x="T2" y="T3"/>
                    </a:cxn>
                    <a:cxn ang="T8">
                      <a:pos x="T4" y="T5"/>
                    </a:cxn>
                  </a:cxnLst>
                  <a:rect l="T9" t="T10" r="T11" b="T12"/>
                  <a:pathLst>
                    <a:path w="69" h="62">
                      <a:moveTo>
                        <a:pt x="0" y="0"/>
                      </a:moveTo>
                      <a:cubicBezTo>
                        <a:pt x="2" y="22"/>
                        <a:pt x="4" y="44"/>
                        <a:pt x="16" y="53"/>
                      </a:cubicBezTo>
                      <a:cubicBezTo>
                        <a:pt x="28" y="62"/>
                        <a:pt x="60" y="53"/>
                        <a:pt x="69" y="53"/>
                      </a:cubicBezTo>
                    </a:path>
                  </a:pathLst>
                </a:custGeom>
                <a:noFill/>
                <a:ln w="19050">
                  <a:solidFill>
                    <a:srgbClr val="000000"/>
                  </a:solidFill>
                  <a:prstDash val="sysDot"/>
                  <a:round/>
                  <a:headEnd/>
                  <a:tailEnd/>
                </a:ln>
              </p:spPr>
              <p:txBody>
                <a:bodyPr/>
                <a:lstStyle/>
                <a:p>
                  <a:endParaRPr lang="en-CA"/>
                </a:p>
              </p:txBody>
            </p:sp>
            <p:sp>
              <p:nvSpPr>
                <p:cNvPr id="44116" name="Line 25"/>
                <p:cNvSpPr>
                  <a:spLocks noChangeShapeType="1"/>
                </p:cNvSpPr>
                <p:nvPr/>
              </p:nvSpPr>
              <p:spPr bwMode="auto">
                <a:xfrm rot="-5400000">
                  <a:off x="1143" y="723"/>
                  <a:ext cx="200" cy="20"/>
                </a:xfrm>
                <a:prstGeom prst="line">
                  <a:avLst/>
                </a:prstGeom>
                <a:noFill/>
                <a:ln w="19050">
                  <a:solidFill>
                    <a:srgbClr val="000000"/>
                  </a:solidFill>
                  <a:prstDash val="sysDot"/>
                  <a:round/>
                  <a:headEnd/>
                  <a:tailEnd/>
                </a:ln>
              </p:spPr>
              <p:txBody>
                <a:bodyPr/>
                <a:lstStyle/>
                <a:p>
                  <a:endParaRPr lang="en-CA"/>
                </a:p>
              </p:txBody>
            </p:sp>
            <p:sp>
              <p:nvSpPr>
                <p:cNvPr id="44117" name="Freeform 26"/>
                <p:cNvSpPr>
                  <a:spLocks/>
                </p:cNvSpPr>
                <p:nvPr/>
              </p:nvSpPr>
              <p:spPr bwMode="auto">
                <a:xfrm rot="-5400000">
                  <a:off x="1036" y="349"/>
                  <a:ext cx="376" cy="209"/>
                </a:xfrm>
                <a:custGeom>
                  <a:avLst/>
                  <a:gdLst>
                    <a:gd name="T0" fmla="*/ 8 w 443"/>
                    <a:gd name="T1" fmla="*/ 46 h 224"/>
                    <a:gd name="T2" fmla="*/ 207 w 443"/>
                    <a:gd name="T3" fmla="*/ 19 h 224"/>
                    <a:gd name="T4" fmla="*/ 300 w 443"/>
                    <a:gd name="T5" fmla="*/ 42 h 224"/>
                    <a:gd name="T6" fmla="*/ 280 w 443"/>
                    <a:gd name="T7" fmla="*/ 88 h 224"/>
                    <a:gd name="T8" fmla="*/ 261 w 443"/>
                    <a:gd name="T9" fmla="*/ 64 h 224"/>
                    <a:gd name="T10" fmla="*/ 284 w 443"/>
                    <a:gd name="T11" fmla="*/ 56 h 224"/>
                    <a:gd name="T12" fmla="*/ 319 w 443"/>
                    <a:gd name="T13" fmla="*/ 102 h 224"/>
                    <a:gd name="T14" fmla="*/ 280 w 443"/>
                    <a:gd name="T15" fmla="*/ 158 h 224"/>
                    <a:gd name="T16" fmla="*/ 289 w 443"/>
                    <a:gd name="T17" fmla="*/ 116 h 224"/>
                    <a:gd name="T18" fmla="*/ 292 w 443"/>
                    <a:gd name="T19" fmla="*/ 189 h 224"/>
                    <a:gd name="T20" fmla="*/ 273 w 443"/>
                    <a:gd name="T21" fmla="*/ 195 h 224"/>
                    <a:gd name="T22" fmla="*/ 231 w 443"/>
                    <a:gd name="T23" fmla="*/ 181 h 224"/>
                    <a:gd name="T24" fmla="*/ 0 w 443"/>
                    <a:gd name="T25" fmla="*/ 13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3"/>
                    <a:gd name="T40" fmla="*/ 0 h 224"/>
                    <a:gd name="T41" fmla="*/ 443 w 44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3" h="224">
                      <a:moveTo>
                        <a:pt x="11" y="53"/>
                      </a:moveTo>
                      <a:cubicBezTo>
                        <a:pt x="101" y="25"/>
                        <a:pt x="194" y="28"/>
                        <a:pt x="288" y="21"/>
                      </a:cubicBezTo>
                      <a:cubicBezTo>
                        <a:pt x="411" y="33"/>
                        <a:pt x="383" y="0"/>
                        <a:pt x="416" y="48"/>
                      </a:cubicBezTo>
                      <a:cubicBezTo>
                        <a:pt x="424" y="74"/>
                        <a:pt x="415" y="93"/>
                        <a:pt x="389" y="101"/>
                      </a:cubicBezTo>
                      <a:cubicBezTo>
                        <a:pt x="388" y="101"/>
                        <a:pt x="356" y="82"/>
                        <a:pt x="363" y="74"/>
                      </a:cubicBezTo>
                      <a:cubicBezTo>
                        <a:pt x="370" y="65"/>
                        <a:pt x="395" y="64"/>
                        <a:pt x="395" y="64"/>
                      </a:cubicBezTo>
                      <a:cubicBezTo>
                        <a:pt x="429" y="72"/>
                        <a:pt x="432" y="87"/>
                        <a:pt x="443" y="117"/>
                      </a:cubicBezTo>
                      <a:cubicBezTo>
                        <a:pt x="436" y="163"/>
                        <a:pt x="430" y="168"/>
                        <a:pt x="389" y="181"/>
                      </a:cubicBezTo>
                      <a:cubicBezTo>
                        <a:pt x="376" y="160"/>
                        <a:pt x="373" y="142"/>
                        <a:pt x="400" y="133"/>
                      </a:cubicBezTo>
                      <a:cubicBezTo>
                        <a:pt x="431" y="143"/>
                        <a:pt x="434" y="201"/>
                        <a:pt x="405" y="218"/>
                      </a:cubicBezTo>
                      <a:cubicBezTo>
                        <a:pt x="397" y="223"/>
                        <a:pt x="388" y="222"/>
                        <a:pt x="379" y="224"/>
                      </a:cubicBezTo>
                      <a:cubicBezTo>
                        <a:pt x="359" y="219"/>
                        <a:pt x="339" y="214"/>
                        <a:pt x="320" y="208"/>
                      </a:cubicBezTo>
                      <a:cubicBezTo>
                        <a:pt x="225" y="143"/>
                        <a:pt x="115" y="149"/>
                        <a:pt x="0" y="149"/>
                      </a:cubicBezTo>
                    </a:path>
                  </a:pathLst>
                </a:custGeom>
                <a:noFill/>
                <a:ln w="19050">
                  <a:solidFill>
                    <a:srgbClr val="000000"/>
                  </a:solidFill>
                  <a:round/>
                  <a:headEnd/>
                  <a:tailEnd/>
                </a:ln>
              </p:spPr>
              <p:txBody>
                <a:bodyPr/>
                <a:lstStyle/>
                <a:p>
                  <a:endParaRPr lang="en-CA"/>
                </a:p>
              </p:txBody>
            </p:sp>
          </p:grpSp>
          <p:grpSp>
            <p:nvGrpSpPr>
              <p:cNvPr id="7" name="Group 27"/>
              <p:cNvGrpSpPr>
                <a:grpSpLocks/>
              </p:cNvGrpSpPr>
              <p:nvPr/>
            </p:nvGrpSpPr>
            <p:grpSpPr bwMode="auto">
              <a:xfrm>
                <a:off x="1918" y="2431"/>
                <a:ext cx="230" cy="409"/>
                <a:chOff x="1016" y="113"/>
                <a:chExt cx="422" cy="750"/>
              </a:xfrm>
            </p:grpSpPr>
            <p:sp>
              <p:nvSpPr>
                <p:cNvPr id="44106" name="Oval 28"/>
                <p:cNvSpPr>
                  <a:spLocks noChangeArrowheads="1"/>
                </p:cNvSpPr>
                <p:nvPr/>
              </p:nvSpPr>
              <p:spPr bwMode="auto">
                <a:xfrm rot="-5400000">
                  <a:off x="952" y="177"/>
                  <a:ext cx="550" cy="422"/>
                </a:xfrm>
                <a:prstGeom prst="ellipse">
                  <a:avLst/>
                </a:prstGeom>
                <a:solidFill>
                  <a:srgbClr val="FFFF00"/>
                </a:solidFill>
                <a:ln w="19050">
                  <a:solidFill>
                    <a:srgbClr val="000000"/>
                  </a:solidFill>
                  <a:round/>
                  <a:headEnd/>
                  <a:tailEnd/>
                </a:ln>
              </p:spPr>
              <p:txBody>
                <a:bodyPr wrap="none" anchor="ctr"/>
                <a:lstStyle/>
                <a:p>
                  <a:endParaRPr lang="en-CA"/>
                </a:p>
              </p:txBody>
            </p:sp>
            <p:sp>
              <p:nvSpPr>
                <p:cNvPr id="44107" name="Rectangle 29"/>
                <p:cNvSpPr>
                  <a:spLocks noChangeArrowheads="1"/>
                </p:cNvSpPr>
                <p:nvPr/>
              </p:nvSpPr>
              <p:spPr bwMode="auto">
                <a:xfrm rot="-5400000">
                  <a:off x="1192" y="796"/>
                  <a:ext cx="48" cy="85"/>
                </a:xfrm>
                <a:prstGeom prst="rect">
                  <a:avLst/>
                </a:prstGeom>
                <a:solidFill>
                  <a:schemeClr val="tx1"/>
                </a:solidFill>
                <a:ln w="19050">
                  <a:solidFill>
                    <a:srgbClr val="000000"/>
                  </a:solidFill>
                  <a:miter lim="800000"/>
                  <a:headEnd/>
                  <a:tailEnd/>
                </a:ln>
              </p:spPr>
              <p:txBody>
                <a:bodyPr wrap="none" anchor="ctr"/>
                <a:lstStyle/>
                <a:p>
                  <a:endParaRPr lang="en-CA"/>
                </a:p>
              </p:txBody>
            </p:sp>
            <p:sp>
              <p:nvSpPr>
                <p:cNvPr id="44108" name="Rectangle 30"/>
                <p:cNvSpPr>
                  <a:spLocks noChangeArrowheads="1"/>
                </p:cNvSpPr>
                <p:nvPr/>
              </p:nvSpPr>
              <p:spPr bwMode="auto">
                <a:xfrm rot="-5400000">
                  <a:off x="1121" y="631"/>
                  <a:ext cx="205" cy="209"/>
                </a:xfrm>
                <a:prstGeom prst="rect">
                  <a:avLst/>
                </a:prstGeom>
                <a:solidFill>
                  <a:srgbClr val="CC9900"/>
                </a:solidFill>
                <a:ln w="19050">
                  <a:solidFill>
                    <a:srgbClr val="000000"/>
                  </a:solidFill>
                  <a:miter lim="800000"/>
                  <a:headEnd/>
                  <a:tailEnd/>
                </a:ln>
              </p:spPr>
              <p:txBody>
                <a:bodyPr wrap="none" anchor="ctr"/>
                <a:lstStyle/>
                <a:p>
                  <a:endParaRPr lang="en-CA"/>
                </a:p>
              </p:txBody>
            </p:sp>
            <p:sp>
              <p:nvSpPr>
                <p:cNvPr id="44109" name="Freeform 31"/>
                <p:cNvSpPr>
                  <a:spLocks/>
                </p:cNvSpPr>
                <p:nvPr/>
              </p:nvSpPr>
              <p:spPr bwMode="auto">
                <a:xfrm rot="-5400000">
                  <a:off x="1123" y="625"/>
                  <a:ext cx="59" cy="59"/>
                </a:xfrm>
                <a:custGeom>
                  <a:avLst/>
                  <a:gdLst>
                    <a:gd name="T0" fmla="*/ 0 w 69"/>
                    <a:gd name="T1" fmla="*/ 0 h 62"/>
                    <a:gd name="T2" fmla="*/ 12 w 69"/>
                    <a:gd name="T3" fmla="*/ 48 h 62"/>
                    <a:gd name="T4" fmla="*/ 50 w 69"/>
                    <a:gd name="T5" fmla="*/ 48 h 62"/>
                    <a:gd name="T6" fmla="*/ 0 60000 65536"/>
                    <a:gd name="T7" fmla="*/ 0 60000 65536"/>
                    <a:gd name="T8" fmla="*/ 0 60000 65536"/>
                    <a:gd name="T9" fmla="*/ 0 w 69"/>
                    <a:gd name="T10" fmla="*/ 0 h 62"/>
                    <a:gd name="T11" fmla="*/ 69 w 69"/>
                    <a:gd name="T12" fmla="*/ 62 h 62"/>
                  </a:gdLst>
                  <a:ahLst/>
                  <a:cxnLst>
                    <a:cxn ang="T6">
                      <a:pos x="T0" y="T1"/>
                    </a:cxn>
                    <a:cxn ang="T7">
                      <a:pos x="T2" y="T3"/>
                    </a:cxn>
                    <a:cxn ang="T8">
                      <a:pos x="T4" y="T5"/>
                    </a:cxn>
                  </a:cxnLst>
                  <a:rect l="T9" t="T10" r="T11" b="T12"/>
                  <a:pathLst>
                    <a:path w="69" h="62">
                      <a:moveTo>
                        <a:pt x="0" y="0"/>
                      </a:moveTo>
                      <a:cubicBezTo>
                        <a:pt x="2" y="22"/>
                        <a:pt x="4" y="44"/>
                        <a:pt x="16" y="53"/>
                      </a:cubicBezTo>
                      <a:cubicBezTo>
                        <a:pt x="28" y="62"/>
                        <a:pt x="60" y="53"/>
                        <a:pt x="69" y="53"/>
                      </a:cubicBezTo>
                    </a:path>
                  </a:pathLst>
                </a:custGeom>
                <a:noFill/>
                <a:ln w="19050">
                  <a:solidFill>
                    <a:srgbClr val="000000"/>
                  </a:solidFill>
                  <a:prstDash val="sysDot"/>
                  <a:round/>
                  <a:headEnd/>
                  <a:tailEnd/>
                </a:ln>
              </p:spPr>
              <p:txBody>
                <a:bodyPr/>
                <a:lstStyle/>
                <a:p>
                  <a:endParaRPr lang="en-CA"/>
                </a:p>
              </p:txBody>
            </p:sp>
            <p:sp>
              <p:nvSpPr>
                <p:cNvPr id="44110" name="Line 32"/>
                <p:cNvSpPr>
                  <a:spLocks noChangeShapeType="1"/>
                </p:cNvSpPr>
                <p:nvPr/>
              </p:nvSpPr>
              <p:spPr bwMode="auto">
                <a:xfrm rot="-5400000">
                  <a:off x="1143" y="723"/>
                  <a:ext cx="200" cy="20"/>
                </a:xfrm>
                <a:prstGeom prst="line">
                  <a:avLst/>
                </a:prstGeom>
                <a:noFill/>
                <a:ln w="19050">
                  <a:solidFill>
                    <a:srgbClr val="000000"/>
                  </a:solidFill>
                  <a:prstDash val="sysDot"/>
                  <a:round/>
                  <a:headEnd/>
                  <a:tailEnd/>
                </a:ln>
              </p:spPr>
              <p:txBody>
                <a:bodyPr/>
                <a:lstStyle/>
                <a:p>
                  <a:endParaRPr lang="en-CA"/>
                </a:p>
              </p:txBody>
            </p:sp>
            <p:sp>
              <p:nvSpPr>
                <p:cNvPr id="44111" name="Freeform 33"/>
                <p:cNvSpPr>
                  <a:spLocks/>
                </p:cNvSpPr>
                <p:nvPr/>
              </p:nvSpPr>
              <p:spPr bwMode="auto">
                <a:xfrm rot="-5400000">
                  <a:off x="1036" y="349"/>
                  <a:ext cx="376" cy="209"/>
                </a:xfrm>
                <a:custGeom>
                  <a:avLst/>
                  <a:gdLst>
                    <a:gd name="T0" fmla="*/ 8 w 443"/>
                    <a:gd name="T1" fmla="*/ 46 h 224"/>
                    <a:gd name="T2" fmla="*/ 207 w 443"/>
                    <a:gd name="T3" fmla="*/ 19 h 224"/>
                    <a:gd name="T4" fmla="*/ 300 w 443"/>
                    <a:gd name="T5" fmla="*/ 42 h 224"/>
                    <a:gd name="T6" fmla="*/ 280 w 443"/>
                    <a:gd name="T7" fmla="*/ 88 h 224"/>
                    <a:gd name="T8" fmla="*/ 261 w 443"/>
                    <a:gd name="T9" fmla="*/ 64 h 224"/>
                    <a:gd name="T10" fmla="*/ 284 w 443"/>
                    <a:gd name="T11" fmla="*/ 56 h 224"/>
                    <a:gd name="T12" fmla="*/ 319 w 443"/>
                    <a:gd name="T13" fmla="*/ 102 h 224"/>
                    <a:gd name="T14" fmla="*/ 280 w 443"/>
                    <a:gd name="T15" fmla="*/ 158 h 224"/>
                    <a:gd name="T16" fmla="*/ 289 w 443"/>
                    <a:gd name="T17" fmla="*/ 116 h 224"/>
                    <a:gd name="T18" fmla="*/ 292 w 443"/>
                    <a:gd name="T19" fmla="*/ 189 h 224"/>
                    <a:gd name="T20" fmla="*/ 273 w 443"/>
                    <a:gd name="T21" fmla="*/ 195 h 224"/>
                    <a:gd name="T22" fmla="*/ 231 w 443"/>
                    <a:gd name="T23" fmla="*/ 181 h 224"/>
                    <a:gd name="T24" fmla="*/ 0 w 443"/>
                    <a:gd name="T25" fmla="*/ 13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3"/>
                    <a:gd name="T40" fmla="*/ 0 h 224"/>
                    <a:gd name="T41" fmla="*/ 443 w 44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3" h="224">
                      <a:moveTo>
                        <a:pt x="11" y="53"/>
                      </a:moveTo>
                      <a:cubicBezTo>
                        <a:pt x="101" y="25"/>
                        <a:pt x="194" y="28"/>
                        <a:pt x="288" y="21"/>
                      </a:cubicBezTo>
                      <a:cubicBezTo>
                        <a:pt x="411" y="33"/>
                        <a:pt x="383" y="0"/>
                        <a:pt x="416" y="48"/>
                      </a:cubicBezTo>
                      <a:cubicBezTo>
                        <a:pt x="424" y="74"/>
                        <a:pt x="415" y="93"/>
                        <a:pt x="389" y="101"/>
                      </a:cubicBezTo>
                      <a:cubicBezTo>
                        <a:pt x="388" y="101"/>
                        <a:pt x="356" y="82"/>
                        <a:pt x="363" y="74"/>
                      </a:cubicBezTo>
                      <a:cubicBezTo>
                        <a:pt x="370" y="65"/>
                        <a:pt x="395" y="64"/>
                        <a:pt x="395" y="64"/>
                      </a:cubicBezTo>
                      <a:cubicBezTo>
                        <a:pt x="429" y="72"/>
                        <a:pt x="432" y="87"/>
                        <a:pt x="443" y="117"/>
                      </a:cubicBezTo>
                      <a:cubicBezTo>
                        <a:pt x="436" y="163"/>
                        <a:pt x="430" y="168"/>
                        <a:pt x="389" y="181"/>
                      </a:cubicBezTo>
                      <a:cubicBezTo>
                        <a:pt x="376" y="160"/>
                        <a:pt x="373" y="142"/>
                        <a:pt x="400" y="133"/>
                      </a:cubicBezTo>
                      <a:cubicBezTo>
                        <a:pt x="431" y="143"/>
                        <a:pt x="434" y="201"/>
                        <a:pt x="405" y="218"/>
                      </a:cubicBezTo>
                      <a:cubicBezTo>
                        <a:pt x="397" y="223"/>
                        <a:pt x="388" y="222"/>
                        <a:pt x="379" y="224"/>
                      </a:cubicBezTo>
                      <a:cubicBezTo>
                        <a:pt x="359" y="219"/>
                        <a:pt x="339" y="214"/>
                        <a:pt x="320" y="208"/>
                      </a:cubicBezTo>
                      <a:cubicBezTo>
                        <a:pt x="225" y="143"/>
                        <a:pt x="115" y="149"/>
                        <a:pt x="0" y="149"/>
                      </a:cubicBezTo>
                    </a:path>
                  </a:pathLst>
                </a:custGeom>
                <a:noFill/>
                <a:ln w="19050">
                  <a:solidFill>
                    <a:srgbClr val="000000"/>
                  </a:solidFill>
                  <a:round/>
                  <a:headEnd/>
                  <a:tailEnd/>
                </a:ln>
              </p:spPr>
              <p:txBody>
                <a:bodyPr/>
                <a:lstStyle/>
                <a:p>
                  <a:endParaRPr lang="en-CA"/>
                </a:p>
              </p:txBody>
            </p:sp>
          </p:grpSp>
          <p:sp>
            <p:nvSpPr>
              <p:cNvPr id="44098" name="Freeform 34"/>
              <p:cNvSpPr>
                <a:spLocks/>
              </p:cNvSpPr>
              <p:nvPr/>
            </p:nvSpPr>
            <p:spPr bwMode="auto">
              <a:xfrm>
                <a:off x="755" y="2826"/>
                <a:ext cx="151" cy="998"/>
              </a:xfrm>
              <a:custGeom>
                <a:avLst/>
                <a:gdLst>
                  <a:gd name="T0" fmla="*/ 145 w 151"/>
                  <a:gd name="T1" fmla="*/ 948 h 998"/>
                  <a:gd name="T2" fmla="*/ 37 w 151"/>
                  <a:gd name="T3" fmla="*/ 948 h 998"/>
                  <a:gd name="T4" fmla="*/ 19 w 151"/>
                  <a:gd name="T5" fmla="*/ 840 h 998"/>
                  <a:gd name="T6" fmla="*/ 151 w 151"/>
                  <a:gd name="T7" fmla="*/ 0 h 998"/>
                  <a:gd name="T8" fmla="*/ 0 60000 65536"/>
                  <a:gd name="T9" fmla="*/ 0 60000 65536"/>
                  <a:gd name="T10" fmla="*/ 0 60000 65536"/>
                  <a:gd name="T11" fmla="*/ 0 60000 65536"/>
                  <a:gd name="T12" fmla="*/ 0 w 151"/>
                  <a:gd name="T13" fmla="*/ 0 h 998"/>
                  <a:gd name="T14" fmla="*/ 151 w 151"/>
                  <a:gd name="T15" fmla="*/ 998 h 998"/>
                </a:gdLst>
                <a:ahLst/>
                <a:cxnLst>
                  <a:cxn ang="T8">
                    <a:pos x="T0" y="T1"/>
                  </a:cxn>
                  <a:cxn ang="T9">
                    <a:pos x="T2" y="T3"/>
                  </a:cxn>
                  <a:cxn ang="T10">
                    <a:pos x="T4" y="T5"/>
                  </a:cxn>
                  <a:cxn ang="T11">
                    <a:pos x="T6" y="T7"/>
                  </a:cxn>
                </a:cxnLst>
                <a:rect l="T12" t="T13" r="T14" b="T15"/>
                <a:pathLst>
                  <a:path w="151" h="998">
                    <a:moveTo>
                      <a:pt x="145" y="948"/>
                    </a:moveTo>
                    <a:cubicBezTo>
                      <a:pt x="101" y="957"/>
                      <a:pt x="58" y="966"/>
                      <a:pt x="37" y="948"/>
                    </a:cubicBezTo>
                    <a:cubicBezTo>
                      <a:pt x="16" y="930"/>
                      <a:pt x="0" y="998"/>
                      <a:pt x="19" y="840"/>
                    </a:cubicBezTo>
                    <a:cubicBezTo>
                      <a:pt x="38" y="682"/>
                      <a:pt x="129" y="140"/>
                      <a:pt x="151" y="0"/>
                    </a:cubicBezTo>
                  </a:path>
                </a:pathLst>
              </a:custGeom>
              <a:noFill/>
              <a:ln w="9525">
                <a:solidFill>
                  <a:srgbClr val="000000"/>
                </a:solidFill>
                <a:round/>
                <a:headEnd/>
                <a:tailEnd/>
              </a:ln>
            </p:spPr>
            <p:txBody>
              <a:bodyPr/>
              <a:lstStyle/>
              <a:p>
                <a:endParaRPr lang="en-CA"/>
              </a:p>
            </p:txBody>
          </p:sp>
          <p:sp>
            <p:nvSpPr>
              <p:cNvPr id="44099" name="Freeform 35"/>
              <p:cNvSpPr>
                <a:spLocks/>
              </p:cNvSpPr>
              <p:nvPr/>
            </p:nvSpPr>
            <p:spPr bwMode="auto">
              <a:xfrm>
                <a:off x="960" y="2730"/>
                <a:ext cx="348" cy="172"/>
              </a:xfrm>
              <a:custGeom>
                <a:avLst/>
                <a:gdLst>
                  <a:gd name="T0" fmla="*/ 0 w 348"/>
                  <a:gd name="T1" fmla="*/ 18 h 172"/>
                  <a:gd name="T2" fmla="*/ 96 w 348"/>
                  <a:gd name="T3" fmla="*/ 24 h 172"/>
                  <a:gd name="T4" fmla="*/ 264 w 348"/>
                  <a:gd name="T5" fmla="*/ 162 h 172"/>
                  <a:gd name="T6" fmla="*/ 348 w 348"/>
                  <a:gd name="T7" fmla="*/ 84 h 172"/>
                  <a:gd name="T8" fmla="*/ 0 60000 65536"/>
                  <a:gd name="T9" fmla="*/ 0 60000 65536"/>
                  <a:gd name="T10" fmla="*/ 0 60000 65536"/>
                  <a:gd name="T11" fmla="*/ 0 60000 65536"/>
                  <a:gd name="T12" fmla="*/ 0 w 348"/>
                  <a:gd name="T13" fmla="*/ 0 h 172"/>
                  <a:gd name="T14" fmla="*/ 348 w 348"/>
                  <a:gd name="T15" fmla="*/ 172 h 172"/>
                </a:gdLst>
                <a:ahLst/>
                <a:cxnLst>
                  <a:cxn ang="T8">
                    <a:pos x="T0" y="T1"/>
                  </a:cxn>
                  <a:cxn ang="T9">
                    <a:pos x="T2" y="T3"/>
                  </a:cxn>
                  <a:cxn ang="T10">
                    <a:pos x="T4" y="T5"/>
                  </a:cxn>
                  <a:cxn ang="T11">
                    <a:pos x="T6" y="T7"/>
                  </a:cxn>
                </a:cxnLst>
                <a:rect l="T12" t="T13" r="T14" b="T15"/>
                <a:pathLst>
                  <a:path w="348" h="172">
                    <a:moveTo>
                      <a:pt x="0" y="18"/>
                    </a:moveTo>
                    <a:cubicBezTo>
                      <a:pt x="26" y="9"/>
                      <a:pt x="52" y="0"/>
                      <a:pt x="96" y="24"/>
                    </a:cubicBezTo>
                    <a:cubicBezTo>
                      <a:pt x="140" y="48"/>
                      <a:pt x="222" y="152"/>
                      <a:pt x="264" y="162"/>
                    </a:cubicBezTo>
                    <a:cubicBezTo>
                      <a:pt x="306" y="172"/>
                      <a:pt x="334" y="97"/>
                      <a:pt x="348" y="84"/>
                    </a:cubicBezTo>
                  </a:path>
                </a:pathLst>
              </a:custGeom>
              <a:noFill/>
              <a:ln w="9525">
                <a:solidFill>
                  <a:srgbClr val="000000"/>
                </a:solidFill>
                <a:round/>
                <a:headEnd/>
                <a:tailEnd/>
              </a:ln>
            </p:spPr>
            <p:txBody>
              <a:bodyPr/>
              <a:lstStyle/>
              <a:p>
                <a:endParaRPr lang="en-CA"/>
              </a:p>
            </p:txBody>
          </p:sp>
          <p:sp>
            <p:nvSpPr>
              <p:cNvPr id="44100" name="Freeform 36"/>
              <p:cNvSpPr>
                <a:spLocks/>
              </p:cNvSpPr>
              <p:nvPr/>
            </p:nvSpPr>
            <p:spPr bwMode="auto">
              <a:xfrm>
                <a:off x="1368" y="2748"/>
                <a:ext cx="606" cy="12"/>
              </a:xfrm>
              <a:custGeom>
                <a:avLst/>
                <a:gdLst>
                  <a:gd name="T0" fmla="*/ 0 w 606"/>
                  <a:gd name="T1" fmla="*/ 0 h 12"/>
                  <a:gd name="T2" fmla="*/ 606 w 606"/>
                  <a:gd name="T3" fmla="*/ 12 h 12"/>
                  <a:gd name="T4" fmla="*/ 0 60000 65536"/>
                  <a:gd name="T5" fmla="*/ 0 60000 65536"/>
                  <a:gd name="T6" fmla="*/ 0 w 606"/>
                  <a:gd name="T7" fmla="*/ 0 h 12"/>
                  <a:gd name="T8" fmla="*/ 606 w 606"/>
                  <a:gd name="T9" fmla="*/ 12 h 12"/>
                </a:gdLst>
                <a:ahLst/>
                <a:cxnLst>
                  <a:cxn ang="T4">
                    <a:pos x="T0" y="T1"/>
                  </a:cxn>
                  <a:cxn ang="T5">
                    <a:pos x="T2" y="T3"/>
                  </a:cxn>
                </a:cxnLst>
                <a:rect l="T6" t="T7" r="T8" b="T9"/>
                <a:pathLst>
                  <a:path w="606" h="12">
                    <a:moveTo>
                      <a:pt x="0" y="0"/>
                    </a:moveTo>
                    <a:cubicBezTo>
                      <a:pt x="252" y="5"/>
                      <a:pt x="505" y="10"/>
                      <a:pt x="606" y="12"/>
                    </a:cubicBezTo>
                  </a:path>
                </a:pathLst>
              </a:custGeom>
              <a:noFill/>
              <a:ln w="9525">
                <a:solidFill>
                  <a:srgbClr val="000000"/>
                </a:solidFill>
                <a:round/>
                <a:headEnd/>
                <a:tailEnd/>
              </a:ln>
            </p:spPr>
            <p:txBody>
              <a:bodyPr/>
              <a:lstStyle/>
              <a:p>
                <a:endParaRPr lang="en-CA"/>
              </a:p>
            </p:txBody>
          </p:sp>
          <p:sp>
            <p:nvSpPr>
              <p:cNvPr id="44101" name="Freeform 37"/>
              <p:cNvSpPr>
                <a:spLocks/>
              </p:cNvSpPr>
              <p:nvPr/>
            </p:nvSpPr>
            <p:spPr bwMode="auto">
              <a:xfrm>
                <a:off x="1356" y="2832"/>
                <a:ext cx="785" cy="1016"/>
              </a:xfrm>
              <a:custGeom>
                <a:avLst/>
                <a:gdLst>
                  <a:gd name="T0" fmla="*/ 678 w 785"/>
                  <a:gd name="T1" fmla="*/ 0 h 1016"/>
                  <a:gd name="T2" fmla="*/ 672 w 785"/>
                  <a:gd name="T3" fmla="*/ 858 h 1016"/>
                  <a:gd name="T4" fmla="*/ 0 w 785"/>
                  <a:gd name="T5" fmla="*/ 948 h 1016"/>
                  <a:gd name="T6" fmla="*/ 0 60000 65536"/>
                  <a:gd name="T7" fmla="*/ 0 60000 65536"/>
                  <a:gd name="T8" fmla="*/ 0 60000 65536"/>
                  <a:gd name="T9" fmla="*/ 0 w 785"/>
                  <a:gd name="T10" fmla="*/ 0 h 1016"/>
                  <a:gd name="T11" fmla="*/ 785 w 785"/>
                  <a:gd name="T12" fmla="*/ 1016 h 1016"/>
                </a:gdLst>
                <a:ahLst/>
                <a:cxnLst>
                  <a:cxn ang="T6">
                    <a:pos x="T0" y="T1"/>
                  </a:cxn>
                  <a:cxn ang="T7">
                    <a:pos x="T2" y="T3"/>
                  </a:cxn>
                  <a:cxn ang="T8">
                    <a:pos x="T4" y="T5"/>
                  </a:cxn>
                </a:cxnLst>
                <a:rect l="T9" t="T10" r="T11" b="T12"/>
                <a:pathLst>
                  <a:path w="785" h="1016">
                    <a:moveTo>
                      <a:pt x="678" y="0"/>
                    </a:moveTo>
                    <a:cubicBezTo>
                      <a:pt x="731" y="350"/>
                      <a:pt x="785" y="700"/>
                      <a:pt x="672" y="858"/>
                    </a:cubicBezTo>
                    <a:cubicBezTo>
                      <a:pt x="559" y="1016"/>
                      <a:pt x="112" y="933"/>
                      <a:pt x="0" y="948"/>
                    </a:cubicBezTo>
                  </a:path>
                </a:pathLst>
              </a:custGeom>
              <a:noFill/>
              <a:ln w="9525">
                <a:solidFill>
                  <a:srgbClr val="000000"/>
                </a:solidFill>
                <a:round/>
                <a:headEnd/>
                <a:tailEnd/>
              </a:ln>
            </p:spPr>
            <p:txBody>
              <a:bodyPr/>
              <a:lstStyle/>
              <a:p>
                <a:endParaRPr lang="en-CA"/>
              </a:p>
            </p:txBody>
          </p:sp>
          <p:sp>
            <p:nvSpPr>
              <p:cNvPr id="44102" name="Line 38"/>
              <p:cNvSpPr>
                <a:spLocks noChangeShapeType="1"/>
              </p:cNvSpPr>
              <p:nvPr/>
            </p:nvSpPr>
            <p:spPr bwMode="auto">
              <a:xfrm>
                <a:off x="1584" y="2754"/>
                <a:ext cx="24" cy="408"/>
              </a:xfrm>
              <a:prstGeom prst="line">
                <a:avLst/>
              </a:prstGeom>
              <a:noFill/>
              <a:ln w="9525">
                <a:solidFill>
                  <a:srgbClr val="000000"/>
                </a:solidFill>
                <a:round/>
                <a:headEnd/>
                <a:tailEnd/>
              </a:ln>
            </p:spPr>
            <p:txBody>
              <a:bodyPr/>
              <a:lstStyle/>
              <a:p>
                <a:endParaRPr lang="en-CA"/>
              </a:p>
            </p:txBody>
          </p:sp>
          <p:sp>
            <p:nvSpPr>
              <p:cNvPr id="44103" name="Line 39"/>
              <p:cNvSpPr>
                <a:spLocks noChangeShapeType="1"/>
              </p:cNvSpPr>
              <p:nvPr/>
            </p:nvSpPr>
            <p:spPr bwMode="auto">
              <a:xfrm>
                <a:off x="1608" y="3162"/>
                <a:ext cx="174" cy="180"/>
              </a:xfrm>
              <a:prstGeom prst="line">
                <a:avLst/>
              </a:prstGeom>
              <a:noFill/>
              <a:ln w="9525">
                <a:solidFill>
                  <a:srgbClr val="000000"/>
                </a:solidFill>
                <a:round/>
                <a:headEnd/>
                <a:tailEnd/>
              </a:ln>
            </p:spPr>
            <p:txBody>
              <a:bodyPr/>
              <a:lstStyle/>
              <a:p>
                <a:endParaRPr lang="en-CA"/>
              </a:p>
            </p:txBody>
          </p:sp>
          <p:sp>
            <p:nvSpPr>
              <p:cNvPr id="44104" name="Line 40"/>
              <p:cNvSpPr>
                <a:spLocks noChangeShapeType="1"/>
              </p:cNvSpPr>
              <p:nvPr/>
            </p:nvSpPr>
            <p:spPr bwMode="auto">
              <a:xfrm>
                <a:off x="1620" y="3372"/>
                <a:ext cx="24" cy="420"/>
              </a:xfrm>
              <a:prstGeom prst="line">
                <a:avLst/>
              </a:prstGeom>
              <a:noFill/>
              <a:ln w="9525">
                <a:solidFill>
                  <a:srgbClr val="000000"/>
                </a:solidFill>
                <a:round/>
                <a:headEnd/>
                <a:tailEnd/>
              </a:ln>
            </p:spPr>
            <p:txBody>
              <a:bodyPr/>
              <a:lstStyle/>
              <a:p>
                <a:endParaRPr lang="en-CA"/>
              </a:p>
            </p:txBody>
          </p:sp>
          <p:sp>
            <p:nvSpPr>
              <p:cNvPr id="44105" name="Oval 41"/>
              <p:cNvSpPr>
                <a:spLocks noChangeArrowheads="1"/>
              </p:cNvSpPr>
              <p:nvPr/>
            </p:nvSpPr>
            <p:spPr bwMode="auto">
              <a:xfrm>
                <a:off x="1590" y="3360"/>
                <a:ext cx="56" cy="56"/>
              </a:xfrm>
              <a:prstGeom prst="ellipse">
                <a:avLst/>
              </a:prstGeom>
              <a:solidFill>
                <a:srgbClr val="00025E"/>
              </a:solidFill>
              <a:ln w="9525">
                <a:solidFill>
                  <a:srgbClr val="000000"/>
                </a:solidFill>
                <a:round/>
                <a:headEnd/>
                <a:tailEnd/>
              </a:ln>
            </p:spPr>
            <p:txBody>
              <a:bodyPr wrap="none" anchor="ctr"/>
              <a:lstStyle/>
              <a:p>
                <a:endParaRPr lang="en-CA"/>
              </a:p>
            </p:txBody>
          </p:sp>
        </p:grpSp>
      </p:grpSp>
      <p:sp>
        <p:nvSpPr>
          <p:cNvPr id="44038" name="Rectangle 42"/>
          <p:cNvSpPr>
            <a:spLocks noChangeArrowheads="1"/>
          </p:cNvSpPr>
          <p:nvPr/>
        </p:nvSpPr>
        <p:spPr bwMode="auto">
          <a:xfrm>
            <a:off x="357158" y="2786058"/>
            <a:ext cx="5145087" cy="830997"/>
          </a:xfrm>
          <a:prstGeom prst="rect">
            <a:avLst/>
          </a:prstGeom>
          <a:noFill/>
          <a:ln w="9525">
            <a:noFill/>
            <a:miter lim="800000"/>
            <a:headEnd/>
            <a:tailEnd/>
          </a:ln>
        </p:spPr>
        <p:txBody>
          <a:bodyPr>
            <a:spAutoFit/>
          </a:bodyPr>
          <a:lstStyle/>
          <a:p>
            <a:r>
              <a:rPr lang="en-US" sz="2400" dirty="0" smtClean="0"/>
              <a:t>On exam  70</a:t>
            </a:r>
            <a:r>
              <a:rPr lang="en-US" sz="2400" dirty="0"/>
              <a:t>% can calculate currents and voltages in this </a:t>
            </a:r>
            <a:r>
              <a:rPr lang="en-US" sz="2400" dirty="0" smtClean="0"/>
              <a:t>complex circuit</a:t>
            </a:r>
            <a:r>
              <a:rPr lang="en-US" sz="2400" dirty="0"/>
              <a:t>.</a:t>
            </a:r>
          </a:p>
        </p:txBody>
      </p:sp>
      <p:sp>
        <p:nvSpPr>
          <p:cNvPr id="181291" name="Rectangle 43"/>
          <p:cNvSpPr>
            <a:spLocks noChangeArrowheads="1"/>
          </p:cNvSpPr>
          <p:nvPr/>
        </p:nvSpPr>
        <p:spPr bwMode="auto">
          <a:xfrm>
            <a:off x="357158" y="4786322"/>
            <a:ext cx="5348288" cy="1384995"/>
          </a:xfrm>
          <a:prstGeom prst="rect">
            <a:avLst/>
          </a:prstGeom>
          <a:noFill/>
          <a:ln w="9525">
            <a:noFill/>
            <a:miter lim="800000"/>
            <a:headEnd/>
            <a:tailEnd/>
          </a:ln>
        </p:spPr>
        <p:txBody>
          <a:bodyPr>
            <a:spAutoFit/>
          </a:bodyPr>
          <a:lstStyle/>
          <a:p>
            <a:r>
              <a:rPr lang="en-US" sz="2400" dirty="0" smtClean="0"/>
              <a:t>Change in brightness of bulbs when switch closed?</a:t>
            </a:r>
          </a:p>
          <a:p>
            <a:endParaRPr lang="en-US" sz="1200" dirty="0" smtClean="0"/>
          </a:p>
          <a:p>
            <a:r>
              <a:rPr lang="en-US" sz="2400" dirty="0" smtClean="0"/>
              <a:t>Only </a:t>
            </a:r>
            <a:r>
              <a:rPr lang="en-US" sz="2400" dirty="0"/>
              <a:t>40% correctly </a:t>
            </a:r>
            <a:r>
              <a:rPr lang="en-US" sz="2400" dirty="0" smtClean="0"/>
              <a:t>predict! </a:t>
            </a:r>
            <a:endParaRPr lang="en-US" sz="2400" dirty="0"/>
          </a:p>
        </p:txBody>
      </p:sp>
      <p:grpSp>
        <p:nvGrpSpPr>
          <p:cNvPr id="8" name="Group 44"/>
          <p:cNvGrpSpPr>
            <a:grpSpLocks/>
          </p:cNvGrpSpPr>
          <p:nvPr/>
        </p:nvGrpSpPr>
        <p:grpSpPr bwMode="auto">
          <a:xfrm>
            <a:off x="5500694" y="1571612"/>
            <a:ext cx="2997200" cy="2449512"/>
            <a:chOff x="3395" y="792"/>
            <a:chExt cx="2128" cy="1686"/>
          </a:xfrm>
        </p:grpSpPr>
        <p:sp>
          <p:nvSpPr>
            <p:cNvPr id="44041" name="Rectangle 45"/>
            <p:cNvSpPr>
              <a:spLocks noChangeArrowheads="1"/>
            </p:cNvSpPr>
            <p:nvPr/>
          </p:nvSpPr>
          <p:spPr bwMode="auto">
            <a:xfrm>
              <a:off x="3395" y="792"/>
              <a:ext cx="2124" cy="1686"/>
            </a:xfrm>
            <a:prstGeom prst="rect">
              <a:avLst/>
            </a:prstGeom>
            <a:solidFill>
              <a:schemeClr val="hlink"/>
            </a:solidFill>
            <a:ln w="9525">
              <a:solidFill>
                <a:schemeClr val="tx1"/>
              </a:solidFill>
              <a:miter lim="800000"/>
              <a:headEnd/>
              <a:tailEnd/>
            </a:ln>
          </p:spPr>
          <p:txBody>
            <a:bodyPr wrap="none" anchor="ctr"/>
            <a:lstStyle/>
            <a:p>
              <a:endParaRPr lang="en-CA"/>
            </a:p>
          </p:txBody>
        </p:sp>
        <p:grpSp>
          <p:nvGrpSpPr>
            <p:cNvPr id="9" name="Group 46"/>
            <p:cNvGrpSpPr>
              <a:grpSpLocks/>
            </p:cNvGrpSpPr>
            <p:nvPr/>
          </p:nvGrpSpPr>
          <p:grpSpPr bwMode="auto">
            <a:xfrm>
              <a:off x="3619" y="947"/>
              <a:ext cx="1904" cy="1486"/>
              <a:chOff x="3770" y="1019"/>
              <a:chExt cx="1904" cy="1486"/>
            </a:xfrm>
          </p:grpSpPr>
          <p:grpSp>
            <p:nvGrpSpPr>
              <p:cNvPr id="10" name="Group 47"/>
              <p:cNvGrpSpPr>
                <a:grpSpLocks/>
              </p:cNvGrpSpPr>
              <p:nvPr/>
            </p:nvGrpSpPr>
            <p:grpSpPr bwMode="auto">
              <a:xfrm>
                <a:off x="4887" y="1260"/>
                <a:ext cx="394" cy="82"/>
                <a:chOff x="1464" y="3201"/>
                <a:chExt cx="532" cy="110"/>
              </a:xfrm>
            </p:grpSpPr>
            <p:sp>
              <p:nvSpPr>
                <p:cNvPr id="44083" name="Line 48"/>
                <p:cNvSpPr>
                  <a:spLocks noChangeShapeType="1"/>
                </p:cNvSpPr>
                <p:nvPr/>
              </p:nvSpPr>
              <p:spPr bwMode="auto">
                <a:xfrm>
                  <a:off x="1464" y="3224"/>
                  <a:ext cx="76" cy="87"/>
                </a:xfrm>
                <a:prstGeom prst="line">
                  <a:avLst/>
                </a:prstGeom>
                <a:noFill/>
                <a:ln w="28575">
                  <a:solidFill>
                    <a:srgbClr val="000000"/>
                  </a:solidFill>
                  <a:round/>
                  <a:headEnd/>
                  <a:tailEnd/>
                </a:ln>
              </p:spPr>
              <p:txBody>
                <a:bodyPr/>
                <a:lstStyle/>
                <a:p>
                  <a:endParaRPr lang="en-CA"/>
                </a:p>
              </p:txBody>
            </p:sp>
            <p:sp>
              <p:nvSpPr>
                <p:cNvPr id="44084" name="Line 49"/>
                <p:cNvSpPr>
                  <a:spLocks noChangeShapeType="1"/>
                </p:cNvSpPr>
                <p:nvPr/>
              </p:nvSpPr>
              <p:spPr bwMode="auto">
                <a:xfrm flipV="1">
                  <a:off x="1534" y="3208"/>
                  <a:ext cx="65" cy="97"/>
                </a:xfrm>
                <a:prstGeom prst="line">
                  <a:avLst/>
                </a:prstGeom>
                <a:noFill/>
                <a:ln w="28575">
                  <a:solidFill>
                    <a:srgbClr val="000000"/>
                  </a:solidFill>
                  <a:round/>
                  <a:headEnd/>
                  <a:tailEnd/>
                </a:ln>
              </p:spPr>
              <p:txBody>
                <a:bodyPr/>
                <a:lstStyle/>
                <a:p>
                  <a:endParaRPr lang="en-CA"/>
                </a:p>
              </p:txBody>
            </p:sp>
            <p:sp>
              <p:nvSpPr>
                <p:cNvPr id="44085" name="Line 50"/>
                <p:cNvSpPr>
                  <a:spLocks noChangeShapeType="1"/>
                </p:cNvSpPr>
                <p:nvPr/>
              </p:nvSpPr>
              <p:spPr bwMode="auto">
                <a:xfrm>
                  <a:off x="1593" y="3208"/>
                  <a:ext cx="70" cy="97"/>
                </a:xfrm>
                <a:prstGeom prst="line">
                  <a:avLst/>
                </a:prstGeom>
                <a:noFill/>
                <a:ln w="28575">
                  <a:solidFill>
                    <a:srgbClr val="000000"/>
                  </a:solidFill>
                  <a:round/>
                  <a:headEnd/>
                  <a:tailEnd/>
                </a:ln>
              </p:spPr>
              <p:txBody>
                <a:bodyPr/>
                <a:lstStyle/>
                <a:p>
                  <a:endParaRPr lang="en-CA"/>
                </a:p>
              </p:txBody>
            </p:sp>
            <p:sp>
              <p:nvSpPr>
                <p:cNvPr id="44086" name="Line 51"/>
                <p:cNvSpPr>
                  <a:spLocks noChangeShapeType="1"/>
                </p:cNvSpPr>
                <p:nvPr/>
              </p:nvSpPr>
              <p:spPr bwMode="auto">
                <a:xfrm flipV="1">
                  <a:off x="1663" y="3208"/>
                  <a:ext cx="65" cy="103"/>
                </a:xfrm>
                <a:prstGeom prst="line">
                  <a:avLst/>
                </a:prstGeom>
                <a:noFill/>
                <a:ln w="28575">
                  <a:solidFill>
                    <a:srgbClr val="000000"/>
                  </a:solidFill>
                  <a:round/>
                  <a:headEnd/>
                  <a:tailEnd/>
                </a:ln>
              </p:spPr>
              <p:txBody>
                <a:bodyPr/>
                <a:lstStyle/>
                <a:p>
                  <a:endParaRPr lang="en-CA"/>
                </a:p>
              </p:txBody>
            </p:sp>
            <p:sp>
              <p:nvSpPr>
                <p:cNvPr id="44087" name="Line 52"/>
                <p:cNvSpPr>
                  <a:spLocks noChangeShapeType="1"/>
                </p:cNvSpPr>
                <p:nvPr/>
              </p:nvSpPr>
              <p:spPr bwMode="auto">
                <a:xfrm>
                  <a:off x="1732" y="3217"/>
                  <a:ext cx="76" cy="87"/>
                </a:xfrm>
                <a:prstGeom prst="line">
                  <a:avLst/>
                </a:prstGeom>
                <a:noFill/>
                <a:ln w="28575">
                  <a:solidFill>
                    <a:srgbClr val="000000"/>
                  </a:solidFill>
                  <a:round/>
                  <a:headEnd/>
                  <a:tailEnd/>
                </a:ln>
              </p:spPr>
              <p:txBody>
                <a:bodyPr/>
                <a:lstStyle/>
                <a:p>
                  <a:endParaRPr lang="en-CA"/>
                </a:p>
              </p:txBody>
            </p:sp>
            <p:sp>
              <p:nvSpPr>
                <p:cNvPr id="44088" name="Line 53"/>
                <p:cNvSpPr>
                  <a:spLocks noChangeShapeType="1"/>
                </p:cNvSpPr>
                <p:nvPr/>
              </p:nvSpPr>
              <p:spPr bwMode="auto">
                <a:xfrm flipV="1">
                  <a:off x="1802" y="3201"/>
                  <a:ext cx="65" cy="97"/>
                </a:xfrm>
                <a:prstGeom prst="line">
                  <a:avLst/>
                </a:prstGeom>
                <a:noFill/>
                <a:ln w="28575">
                  <a:solidFill>
                    <a:srgbClr val="000000"/>
                  </a:solidFill>
                  <a:round/>
                  <a:headEnd/>
                  <a:tailEnd/>
                </a:ln>
              </p:spPr>
              <p:txBody>
                <a:bodyPr/>
                <a:lstStyle/>
                <a:p>
                  <a:endParaRPr lang="en-CA"/>
                </a:p>
              </p:txBody>
            </p:sp>
            <p:sp>
              <p:nvSpPr>
                <p:cNvPr id="44089" name="Line 54"/>
                <p:cNvSpPr>
                  <a:spLocks noChangeShapeType="1"/>
                </p:cNvSpPr>
                <p:nvPr/>
              </p:nvSpPr>
              <p:spPr bwMode="auto">
                <a:xfrm>
                  <a:off x="1861" y="3201"/>
                  <a:ext cx="70" cy="97"/>
                </a:xfrm>
                <a:prstGeom prst="line">
                  <a:avLst/>
                </a:prstGeom>
                <a:noFill/>
                <a:ln w="28575">
                  <a:solidFill>
                    <a:srgbClr val="000000"/>
                  </a:solidFill>
                  <a:round/>
                  <a:headEnd/>
                  <a:tailEnd/>
                </a:ln>
              </p:spPr>
              <p:txBody>
                <a:bodyPr/>
                <a:lstStyle/>
                <a:p>
                  <a:endParaRPr lang="en-CA"/>
                </a:p>
              </p:txBody>
            </p:sp>
            <p:sp>
              <p:nvSpPr>
                <p:cNvPr id="44090" name="Line 55"/>
                <p:cNvSpPr>
                  <a:spLocks noChangeShapeType="1"/>
                </p:cNvSpPr>
                <p:nvPr/>
              </p:nvSpPr>
              <p:spPr bwMode="auto">
                <a:xfrm flipV="1">
                  <a:off x="1931" y="3201"/>
                  <a:ext cx="65" cy="103"/>
                </a:xfrm>
                <a:prstGeom prst="line">
                  <a:avLst/>
                </a:prstGeom>
                <a:noFill/>
                <a:ln w="28575">
                  <a:solidFill>
                    <a:srgbClr val="000000"/>
                  </a:solidFill>
                  <a:round/>
                  <a:headEnd/>
                  <a:tailEnd/>
                </a:ln>
              </p:spPr>
              <p:txBody>
                <a:bodyPr/>
                <a:lstStyle/>
                <a:p>
                  <a:endParaRPr lang="en-CA"/>
                </a:p>
              </p:txBody>
            </p:sp>
          </p:grpSp>
          <p:grpSp>
            <p:nvGrpSpPr>
              <p:cNvPr id="11" name="Group 56"/>
              <p:cNvGrpSpPr>
                <a:grpSpLocks/>
              </p:cNvGrpSpPr>
              <p:nvPr/>
            </p:nvGrpSpPr>
            <p:grpSpPr bwMode="auto">
              <a:xfrm>
                <a:off x="4618" y="1717"/>
                <a:ext cx="394" cy="82"/>
                <a:chOff x="1464" y="3201"/>
                <a:chExt cx="532" cy="110"/>
              </a:xfrm>
            </p:grpSpPr>
            <p:sp>
              <p:nvSpPr>
                <p:cNvPr id="44075" name="Line 57"/>
                <p:cNvSpPr>
                  <a:spLocks noChangeShapeType="1"/>
                </p:cNvSpPr>
                <p:nvPr/>
              </p:nvSpPr>
              <p:spPr bwMode="auto">
                <a:xfrm>
                  <a:off x="1464" y="3224"/>
                  <a:ext cx="76" cy="87"/>
                </a:xfrm>
                <a:prstGeom prst="line">
                  <a:avLst/>
                </a:prstGeom>
                <a:noFill/>
                <a:ln w="28575">
                  <a:solidFill>
                    <a:srgbClr val="000000"/>
                  </a:solidFill>
                  <a:round/>
                  <a:headEnd/>
                  <a:tailEnd/>
                </a:ln>
              </p:spPr>
              <p:txBody>
                <a:bodyPr/>
                <a:lstStyle/>
                <a:p>
                  <a:endParaRPr lang="en-CA"/>
                </a:p>
              </p:txBody>
            </p:sp>
            <p:sp>
              <p:nvSpPr>
                <p:cNvPr id="44076" name="Line 58"/>
                <p:cNvSpPr>
                  <a:spLocks noChangeShapeType="1"/>
                </p:cNvSpPr>
                <p:nvPr/>
              </p:nvSpPr>
              <p:spPr bwMode="auto">
                <a:xfrm flipV="1">
                  <a:off x="1534" y="3208"/>
                  <a:ext cx="65" cy="97"/>
                </a:xfrm>
                <a:prstGeom prst="line">
                  <a:avLst/>
                </a:prstGeom>
                <a:noFill/>
                <a:ln w="28575">
                  <a:solidFill>
                    <a:srgbClr val="000000"/>
                  </a:solidFill>
                  <a:round/>
                  <a:headEnd/>
                  <a:tailEnd/>
                </a:ln>
              </p:spPr>
              <p:txBody>
                <a:bodyPr/>
                <a:lstStyle/>
                <a:p>
                  <a:endParaRPr lang="en-CA"/>
                </a:p>
              </p:txBody>
            </p:sp>
            <p:sp>
              <p:nvSpPr>
                <p:cNvPr id="44077" name="Line 59"/>
                <p:cNvSpPr>
                  <a:spLocks noChangeShapeType="1"/>
                </p:cNvSpPr>
                <p:nvPr/>
              </p:nvSpPr>
              <p:spPr bwMode="auto">
                <a:xfrm>
                  <a:off x="1593" y="3208"/>
                  <a:ext cx="70" cy="97"/>
                </a:xfrm>
                <a:prstGeom prst="line">
                  <a:avLst/>
                </a:prstGeom>
                <a:noFill/>
                <a:ln w="28575">
                  <a:solidFill>
                    <a:srgbClr val="000000"/>
                  </a:solidFill>
                  <a:round/>
                  <a:headEnd/>
                  <a:tailEnd/>
                </a:ln>
              </p:spPr>
              <p:txBody>
                <a:bodyPr/>
                <a:lstStyle/>
                <a:p>
                  <a:endParaRPr lang="en-CA"/>
                </a:p>
              </p:txBody>
            </p:sp>
            <p:sp>
              <p:nvSpPr>
                <p:cNvPr id="44078" name="Line 60"/>
                <p:cNvSpPr>
                  <a:spLocks noChangeShapeType="1"/>
                </p:cNvSpPr>
                <p:nvPr/>
              </p:nvSpPr>
              <p:spPr bwMode="auto">
                <a:xfrm flipV="1">
                  <a:off x="1663" y="3208"/>
                  <a:ext cx="65" cy="103"/>
                </a:xfrm>
                <a:prstGeom prst="line">
                  <a:avLst/>
                </a:prstGeom>
                <a:noFill/>
                <a:ln w="28575">
                  <a:solidFill>
                    <a:srgbClr val="000000"/>
                  </a:solidFill>
                  <a:round/>
                  <a:headEnd/>
                  <a:tailEnd/>
                </a:ln>
              </p:spPr>
              <p:txBody>
                <a:bodyPr/>
                <a:lstStyle/>
                <a:p>
                  <a:endParaRPr lang="en-CA"/>
                </a:p>
              </p:txBody>
            </p:sp>
            <p:sp>
              <p:nvSpPr>
                <p:cNvPr id="44079" name="Line 61"/>
                <p:cNvSpPr>
                  <a:spLocks noChangeShapeType="1"/>
                </p:cNvSpPr>
                <p:nvPr/>
              </p:nvSpPr>
              <p:spPr bwMode="auto">
                <a:xfrm>
                  <a:off x="1732" y="3217"/>
                  <a:ext cx="76" cy="87"/>
                </a:xfrm>
                <a:prstGeom prst="line">
                  <a:avLst/>
                </a:prstGeom>
                <a:noFill/>
                <a:ln w="28575">
                  <a:solidFill>
                    <a:srgbClr val="000000"/>
                  </a:solidFill>
                  <a:round/>
                  <a:headEnd/>
                  <a:tailEnd/>
                </a:ln>
              </p:spPr>
              <p:txBody>
                <a:bodyPr/>
                <a:lstStyle/>
                <a:p>
                  <a:endParaRPr lang="en-CA"/>
                </a:p>
              </p:txBody>
            </p:sp>
            <p:sp>
              <p:nvSpPr>
                <p:cNvPr id="44080" name="Line 62"/>
                <p:cNvSpPr>
                  <a:spLocks noChangeShapeType="1"/>
                </p:cNvSpPr>
                <p:nvPr/>
              </p:nvSpPr>
              <p:spPr bwMode="auto">
                <a:xfrm flipV="1">
                  <a:off x="1802" y="3201"/>
                  <a:ext cx="65" cy="97"/>
                </a:xfrm>
                <a:prstGeom prst="line">
                  <a:avLst/>
                </a:prstGeom>
                <a:noFill/>
                <a:ln w="28575">
                  <a:solidFill>
                    <a:srgbClr val="000000"/>
                  </a:solidFill>
                  <a:round/>
                  <a:headEnd/>
                  <a:tailEnd/>
                </a:ln>
              </p:spPr>
              <p:txBody>
                <a:bodyPr/>
                <a:lstStyle/>
                <a:p>
                  <a:endParaRPr lang="en-CA"/>
                </a:p>
              </p:txBody>
            </p:sp>
            <p:sp>
              <p:nvSpPr>
                <p:cNvPr id="44081" name="Line 63"/>
                <p:cNvSpPr>
                  <a:spLocks noChangeShapeType="1"/>
                </p:cNvSpPr>
                <p:nvPr/>
              </p:nvSpPr>
              <p:spPr bwMode="auto">
                <a:xfrm>
                  <a:off x="1861" y="3201"/>
                  <a:ext cx="70" cy="97"/>
                </a:xfrm>
                <a:prstGeom prst="line">
                  <a:avLst/>
                </a:prstGeom>
                <a:noFill/>
                <a:ln w="28575">
                  <a:solidFill>
                    <a:srgbClr val="000000"/>
                  </a:solidFill>
                  <a:round/>
                  <a:headEnd/>
                  <a:tailEnd/>
                </a:ln>
              </p:spPr>
              <p:txBody>
                <a:bodyPr/>
                <a:lstStyle/>
                <a:p>
                  <a:endParaRPr lang="en-CA"/>
                </a:p>
              </p:txBody>
            </p:sp>
            <p:sp>
              <p:nvSpPr>
                <p:cNvPr id="44082" name="Line 64"/>
                <p:cNvSpPr>
                  <a:spLocks noChangeShapeType="1"/>
                </p:cNvSpPr>
                <p:nvPr/>
              </p:nvSpPr>
              <p:spPr bwMode="auto">
                <a:xfrm flipV="1">
                  <a:off x="1931" y="3201"/>
                  <a:ext cx="65" cy="103"/>
                </a:xfrm>
                <a:prstGeom prst="line">
                  <a:avLst/>
                </a:prstGeom>
                <a:noFill/>
                <a:ln w="28575">
                  <a:solidFill>
                    <a:srgbClr val="000000"/>
                  </a:solidFill>
                  <a:round/>
                  <a:headEnd/>
                  <a:tailEnd/>
                </a:ln>
              </p:spPr>
              <p:txBody>
                <a:bodyPr/>
                <a:lstStyle/>
                <a:p>
                  <a:endParaRPr lang="en-CA"/>
                </a:p>
              </p:txBody>
            </p:sp>
          </p:grpSp>
          <p:grpSp>
            <p:nvGrpSpPr>
              <p:cNvPr id="12" name="Group 65"/>
              <p:cNvGrpSpPr>
                <a:grpSpLocks/>
              </p:cNvGrpSpPr>
              <p:nvPr/>
            </p:nvGrpSpPr>
            <p:grpSpPr bwMode="auto">
              <a:xfrm>
                <a:off x="4571" y="2354"/>
                <a:ext cx="394" cy="82"/>
                <a:chOff x="1464" y="3201"/>
                <a:chExt cx="532" cy="110"/>
              </a:xfrm>
            </p:grpSpPr>
            <p:sp>
              <p:nvSpPr>
                <p:cNvPr id="44067" name="Line 66"/>
                <p:cNvSpPr>
                  <a:spLocks noChangeShapeType="1"/>
                </p:cNvSpPr>
                <p:nvPr/>
              </p:nvSpPr>
              <p:spPr bwMode="auto">
                <a:xfrm>
                  <a:off x="1464" y="3224"/>
                  <a:ext cx="76" cy="87"/>
                </a:xfrm>
                <a:prstGeom prst="line">
                  <a:avLst/>
                </a:prstGeom>
                <a:noFill/>
                <a:ln w="28575">
                  <a:solidFill>
                    <a:srgbClr val="000000"/>
                  </a:solidFill>
                  <a:round/>
                  <a:headEnd/>
                  <a:tailEnd/>
                </a:ln>
              </p:spPr>
              <p:txBody>
                <a:bodyPr/>
                <a:lstStyle/>
                <a:p>
                  <a:endParaRPr lang="en-CA"/>
                </a:p>
              </p:txBody>
            </p:sp>
            <p:sp>
              <p:nvSpPr>
                <p:cNvPr id="44068" name="Line 67"/>
                <p:cNvSpPr>
                  <a:spLocks noChangeShapeType="1"/>
                </p:cNvSpPr>
                <p:nvPr/>
              </p:nvSpPr>
              <p:spPr bwMode="auto">
                <a:xfrm flipV="1">
                  <a:off x="1534" y="3208"/>
                  <a:ext cx="65" cy="97"/>
                </a:xfrm>
                <a:prstGeom prst="line">
                  <a:avLst/>
                </a:prstGeom>
                <a:noFill/>
                <a:ln w="28575">
                  <a:solidFill>
                    <a:srgbClr val="000000"/>
                  </a:solidFill>
                  <a:round/>
                  <a:headEnd/>
                  <a:tailEnd/>
                </a:ln>
              </p:spPr>
              <p:txBody>
                <a:bodyPr/>
                <a:lstStyle/>
                <a:p>
                  <a:endParaRPr lang="en-CA"/>
                </a:p>
              </p:txBody>
            </p:sp>
            <p:sp>
              <p:nvSpPr>
                <p:cNvPr id="44069" name="Line 68"/>
                <p:cNvSpPr>
                  <a:spLocks noChangeShapeType="1"/>
                </p:cNvSpPr>
                <p:nvPr/>
              </p:nvSpPr>
              <p:spPr bwMode="auto">
                <a:xfrm>
                  <a:off x="1593" y="3208"/>
                  <a:ext cx="70" cy="97"/>
                </a:xfrm>
                <a:prstGeom prst="line">
                  <a:avLst/>
                </a:prstGeom>
                <a:noFill/>
                <a:ln w="28575">
                  <a:solidFill>
                    <a:srgbClr val="000000"/>
                  </a:solidFill>
                  <a:round/>
                  <a:headEnd/>
                  <a:tailEnd/>
                </a:ln>
              </p:spPr>
              <p:txBody>
                <a:bodyPr/>
                <a:lstStyle/>
                <a:p>
                  <a:endParaRPr lang="en-CA"/>
                </a:p>
              </p:txBody>
            </p:sp>
            <p:sp>
              <p:nvSpPr>
                <p:cNvPr id="44070" name="Line 69"/>
                <p:cNvSpPr>
                  <a:spLocks noChangeShapeType="1"/>
                </p:cNvSpPr>
                <p:nvPr/>
              </p:nvSpPr>
              <p:spPr bwMode="auto">
                <a:xfrm flipV="1">
                  <a:off x="1663" y="3208"/>
                  <a:ext cx="65" cy="103"/>
                </a:xfrm>
                <a:prstGeom prst="line">
                  <a:avLst/>
                </a:prstGeom>
                <a:noFill/>
                <a:ln w="28575">
                  <a:solidFill>
                    <a:srgbClr val="000000"/>
                  </a:solidFill>
                  <a:round/>
                  <a:headEnd/>
                  <a:tailEnd/>
                </a:ln>
              </p:spPr>
              <p:txBody>
                <a:bodyPr/>
                <a:lstStyle/>
                <a:p>
                  <a:endParaRPr lang="en-CA"/>
                </a:p>
              </p:txBody>
            </p:sp>
            <p:sp>
              <p:nvSpPr>
                <p:cNvPr id="44071" name="Line 70"/>
                <p:cNvSpPr>
                  <a:spLocks noChangeShapeType="1"/>
                </p:cNvSpPr>
                <p:nvPr/>
              </p:nvSpPr>
              <p:spPr bwMode="auto">
                <a:xfrm>
                  <a:off x="1732" y="3217"/>
                  <a:ext cx="76" cy="87"/>
                </a:xfrm>
                <a:prstGeom prst="line">
                  <a:avLst/>
                </a:prstGeom>
                <a:noFill/>
                <a:ln w="28575">
                  <a:solidFill>
                    <a:srgbClr val="000000"/>
                  </a:solidFill>
                  <a:round/>
                  <a:headEnd/>
                  <a:tailEnd/>
                </a:ln>
              </p:spPr>
              <p:txBody>
                <a:bodyPr/>
                <a:lstStyle/>
                <a:p>
                  <a:endParaRPr lang="en-CA"/>
                </a:p>
              </p:txBody>
            </p:sp>
            <p:sp>
              <p:nvSpPr>
                <p:cNvPr id="44072" name="Line 71"/>
                <p:cNvSpPr>
                  <a:spLocks noChangeShapeType="1"/>
                </p:cNvSpPr>
                <p:nvPr/>
              </p:nvSpPr>
              <p:spPr bwMode="auto">
                <a:xfrm flipV="1">
                  <a:off x="1802" y="3201"/>
                  <a:ext cx="65" cy="97"/>
                </a:xfrm>
                <a:prstGeom prst="line">
                  <a:avLst/>
                </a:prstGeom>
                <a:noFill/>
                <a:ln w="28575">
                  <a:solidFill>
                    <a:srgbClr val="000000"/>
                  </a:solidFill>
                  <a:round/>
                  <a:headEnd/>
                  <a:tailEnd/>
                </a:ln>
              </p:spPr>
              <p:txBody>
                <a:bodyPr/>
                <a:lstStyle/>
                <a:p>
                  <a:endParaRPr lang="en-CA"/>
                </a:p>
              </p:txBody>
            </p:sp>
            <p:sp>
              <p:nvSpPr>
                <p:cNvPr id="44073" name="Line 72"/>
                <p:cNvSpPr>
                  <a:spLocks noChangeShapeType="1"/>
                </p:cNvSpPr>
                <p:nvPr/>
              </p:nvSpPr>
              <p:spPr bwMode="auto">
                <a:xfrm>
                  <a:off x="1861" y="3201"/>
                  <a:ext cx="70" cy="97"/>
                </a:xfrm>
                <a:prstGeom prst="line">
                  <a:avLst/>
                </a:prstGeom>
                <a:noFill/>
                <a:ln w="28575">
                  <a:solidFill>
                    <a:srgbClr val="000000"/>
                  </a:solidFill>
                  <a:round/>
                  <a:headEnd/>
                  <a:tailEnd/>
                </a:ln>
              </p:spPr>
              <p:txBody>
                <a:bodyPr/>
                <a:lstStyle/>
                <a:p>
                  <a:endParaRPr lang="en-CA"/>
                </a:p>
              </p:txBody>
            </p:sp>
            <p:sp>
              <p:nvSpPr>
                <p:cNvPr id="44074" name="Line 73"/>
                <p:cNvSpPr>
                  <a:spLocks noChangeShapeType="1"/>
                </p:cNvSpPr>
                <p:nvPr/>
              </p:nvSpPr>
              <p:spPr bwMode="auto">
                <a:xfrm flipV="1">
                  <a:off x="1931" y="3201"/>
                  <a:ext cx="65" cy="103"/>
                </a:xfrm>
                <a:prstGeom prst="line">
                  <a:avLst/>
                </a:prstGeom>
                <a:noFill/>
                <a:ln w="28575">
                  <a:solidFill>
                    <a:srgbClr val="000000"/>
                  </a:solidFill>
                  <a:round/>
                  <a:headEnd/>
                  <a:tailEnd/>
                </a:ln>
              </p:spPr>
              <p:txBody>
                <a:bodyPr/>
                <a:lstStyle/>
                <a:p>
                  <a:endParaRPr lang="en-CA"/>
                </a:p>
              </p:txBody>
            </p:sp>
          </p:grpSp>
          <p:sp>
            <p:nvSpPr>
              <p:cNvPr id="44046" name="Freeform 74"/>
              <p:cNvSpPr>
                <a:spLocks/>
              </p:cNvSpPr>
              <p:nvPr/>
            </p:nvSpPr>
            <p:spPr bwMode="auto">
              <a:xfrm>
                <a:off x="5004" y="1272"/>
                <a:ext cx="468" cy="525"/>
              </a:xfrm>
              <a:custGeom>
                <a:avLst/>
                <a:gdLst>
                  <a:gd name="T0" fmla="*/ 276 w 468"/>
                  <a:gd name="T1" fmla="*/ 0 h 525"/>
                  <a:gd name="T2" fmla="*/ 396 w 468"/>
                  <a:gd name="T3" fmla="*/ 108 h 525"/>
                  <a:gd name="T4" fmla="*/ 402 w 468"/>
                  <a:gd name="T5" fmla="*/ 468 h 525"/>
                  <a:gd name="T6" fmla="*/ 0 w 468"/>
                  <a:gd name="T7" fmla="*/ 450 h 525"/>
                  <a:gd name="T8" fmla="*/ 0 60000 65536"/>
                  <a:gd name="T9" fmla="*/ 0 60000 65536"/>
                  <a:gd name="T10" fmla="*/ 0 60000 65536"/>
                  <a:gd name="T11" fmla="*/ 0 60000 65536"/>
                  <a:gd name="T12" fmla="*/ 0 w 468"/>
                  <a:gd name="T13" fmla="*/ 0 h 525"/>
                  <a:gd name="T14" fmla="*/ 468 w 468"/>
                  <a:gd name="T15" fmla="*/ 525 h 525"/>
                </a:gdLst>
                <a:ahLst/>
                <a:cxnLst>
                  <a:cxn ang="T8">
                    <a:pos x="T0" y="T1"/>
                  </a:cxn>
                  <a:cxn ang="T9">
                    <a:pos x="T2" y="T3"/>
                  </a:cxn>
                  <a:cxn ang="T10">
                    <a:pos x="T4" y="T5"/>
                  </a:cxn>
                  <a:cxn ang="T11">
                    <a:pos x="T6" y="T7"/>
                  </a:cxn>
                </a:cxnLst>
                <a:rect l="T12" t="T13" r="T14" b="T15"/>
                <a:pathLst>
                  <a:path w="468" h="525">
                    <a:moveTo>
                      <a:pt x="276" y="0"/>
                    </a:moveTo>
                    <a:cubicBezTo>
                      <a:pt x="325" y="15"/>
                      <a:pt x="375" y="30"/>
                      <a:pt x="396" y="108"/>
                    </a:cubicBezTo>
                    <a:cubicBezTo>
                      <a:pt x="417" y="186"/>
                      <a:pt x="468" y="411"/>
                      <a:pt x="402" y="468"/>
                    </a:cubicBezTo>
                    <a:cubicBezTo>
                      <a:pt x="336" y="525"/>
                      <a:pt x="65" y="453"/>
                      <a:pt x="0" y="450"/>
                    </a:cubicBezTo>
                  </a:path>
                </a:pathLst>
              </a:custGeom>
              <a:noFill/>
              <a:ln w="28575">
                <a:solidFill>
                  <a:srgbClr val="000000"/>
                </a:solidFill>
                <a:round/>
                <a:headEnd/>
                <a:tailEnd/>
              </a:ln>
            </p:spPr>
            <p:txBody>
              <a:bodyPr/>
              <a:lstStyle/>
              <a:p>
                <a:endParaRPr lang="en-CA"/>
              </a:p>
            </p:txBody>
          </p:sp>
          <p:sp>
            <p:nvSpPr>
              <p:cNvPr id="44047" name="Freeform 75"/>
              <p:cNvSpPr>
                <a:spLocks/>
              </p:cNvSpPr>
              <p:nvPr/>
            </p:nvSpPr>
            <p:spPr bwMode="auto">
              <a:xfrm>
                <a:off x="4938" y="1752"/>
                <a:ext cx="535" cy="753"/>
              </a:xfrm>
              <a:custGeom>
                <a:avLst/>
                <a:gdLst>
                  <a:gd name="T0" fmla="*/ 438 w 535"/>
                  <a:gd name="T1" fmla="*/ 0 h 405"/>
                  <a:gd name="T2" fmla="*/ 462 w 535"/>
                  <a:gd name="T3" fmla="*/ 1203 h 405"/>
                  <a:gd name="T4" fmla="*/ 0 w 535"/>
                  <a:gd name="T5" fmla="*/ 1182 h 405"/>
                  <a:gd name="T6" fmla="*/ 0 60000 65536"/>
                  <a:gd name="T7" fmla="*/ 0 60000 65536"/>
                  <a:gd name="T8" fmla="*/ 0 60000 65536"/>
                  <a:gd name="T9" fmla="*/ 0 w 535"/>
                  <a:gd name="T10" fmla="*/ 0 h 405"/>
                  <a:gd name="T11" fmla="*/ 535 w 535"/>
                  <a:gd name="T12" fmla="*/ 405 h 405"/>
                </a:gdLst>
                <a:ahLst/>
                <a:cxnLst>
                  <a:cxn ang="T6">
                    <a:pos x="T0" y="T1"/>
                  </a:cxn>
                  <a:cxn ang="T7">
                    <a:pos x="T2" y="T3"/>
                  </a:cxn>
                  <a:cxn ang="T8">
                    <a:pos x="T4" y="T5"/>
                  </a:cxn>
                </a:cxnLst>
                <a:rect l="T9" t="T10" r="T11" b="T12"/>
                <a:pathLst>
                  <a:path w="535" h="405">
                    <a:moveTo>
                      <a:pt x="438" y="0"/>
                    </a:moveTo>
                    <a:cubicBezTo>
                      <a:pt x="486" y="145"/>
                      <a:pt x="535" y="291"/>
                      <a:pt x="462" y="348"/>
                    </a:cubicBezTo>
                    <a:cubicBezTo>
                      <a:pt x="389" y="405"/>
                      <a:pt x="77" y="342"/>
                      <a:pt x="0" y="342"/>
                    </a:cubicBezTo>
                  </a:path>
                </a:pathLst>
              </a:custGeom>
              <a:noFill/>
              <a:ln w="28575">
                <a:solidFill>
                  <a:srgbClr val="000000"/>
                </a:solidFill>
                <a:round/>
                <a:headEnd/>
                <a:tailEnd/>
              </a:ln>
            </p:spPr>
            <p:txBody>
              <a:bodyPr/>
              <a:lstStyle/>
              <a:p>
                <a:endParaRPr lang="en-CA"/>
              </a:p>
            </p:txBody>
          </p:sp>
          <p:grpSp>
            <p:nvGrpSpPr>
              <p:cNvPr id="13" name="Group 76"/>
              <p:cNvGrpSpPr>
                <a:grpSpLocks/>
              </p:cNvGrpSpPr>
              <p:nvPr/>
            </p:nvGrpSpPr>
            <p:grpSpPr bwMode="auto">
              <a:xfrm rot="-5400000">
                <a:off x="4335" y="1096"/>
                <a:ext cx="269" cy="455"/>
                <a:chOff x="907" y="853"/>
                <a:chExt cx="314" cy="486"/>
              </a:xfrm>
            </p:grpSpPr>
            <p:sp>
              <p:nvSpPr>
                <p:cNvPr id="44065" name="Rectangle 77"/>
                <p:cNvSpPr>
                  <a:spLocks noChangeArrowheads="1"/>
                </p:cNvSpPr>
                <p:nvPr/>
              </p:nvSpPr>
              <p:spPr bwMode="auto">
                <a:xfrm>
                  <a:off x="907" y="907"/>
                  <a:ext cx="314" cy="432"/>
                </a:xfrm>
                <a:prstGeom prst="rect">
                  <a:avLst/>
                </a:prstGeom>
                <a:solidFill>
                  <a:srgbClr val="EAEAEA"/>
                </a:solidFill>
                <a:ln w="19050">
                  <a:solidFill>
                    <a:srgbClr val="000000"/>
                  </a:solidFill>
                  <a:miter lim="800000"/>
                  <a:headEnd/>
                  <a:tailEnd/>
                </a:ln>
              </p:spPr>
              <p:txBody>
                <a:bodyPr vert="eaVert" wrap="none" anchor="ctr"/>
                <a:lstStyle/>
                <a:p>
                  <a:pPr algn="ctr"/>
                  <a:endParaRPr lang="en-US" sz="1800">
                    <a:latin typeface="Arial" charset="0"/>
                  </a:endParaRPr>
                </a:p>
              </p:txBody>
            </p:sp>
            <p:sp>
              <p:nvSpPr>
                <p:cNvPr id="44066" name="Rectangle 78"/>
                <p:cNvSpPr>
                  <a:spLocks noChangeArrowheads="1"/>
                </p:cNvSpPr>
                <p:nvPr/>
              </p:nvSpPr>
              <p:spPr bwMode="auto">
                <a:xfrm>
                  <a:off x="1003" y="853"/>
                  <a:ext cx="117" cy="56"/>
                </a:xfrm>
                <a:prstGeom prst="rect">
                  <a:avLst/>
                </a:prstGeom>
                <a:solidFill>
                  <a:srgbClr val="000000"/>
                </a:solidFill>
                <a:ln w="19050">
                  <a:solidFill>
                    <a:srgbClr val="000000"/>
                  </a:solidFill>
                  <a:miter lim="800000"/>
                  <a:headEnd/>
                  <a:tailEnd/>
                </a:ln>
              </p:spPr>
              <p:txBody>
                <a:bodyPr wrap="none" anchor="ctr"/>
                <a:lstStyle/>
                <a:p>
                  <a:endParaRPr lang="en-CA"/>
                </a:p>
              </p:txBody>
            </p:sp>
          </p:grpSp>
          <p:sp>
            <p:nvSpPr>
              <p:cNvPr id="44049" name="Text Box 79"/>
              <p:cNvSpPr txBox="1">
                <a:spLocks noChangeArrowheads="1"/>
              </p:cNvSpPr>
              <p:nvPr/>
            </p:nvSpPr>
            <p:spPr bwMode="auto">
              <a:xfrm>
                <a:off x="4302" y="1217"/>
                <a:ext cx="403" cy="252"/>
              </a:xfrm>
              <a:prstGeom prst="rect">
                <a:avLst/>
              </a:prstGeom>
              <a:noFill/>
              <a:ln w="9525">
                <a:noFill/>
                <a:miter lim="800000"/>
                <a:headEnd/>
                <a:tailEnd/>
              </a:ln>
            </p:spPr>
            <p:txBody>
              <a:bodyPr wrap="none">
                <a:spAutoFit/>
              </a:bodyPr>
              <a:lstStyle/>
              <a:p>
                <a:r>
                  <a:rPr lang="en-US" sz="1800">
                    <a:solidFill>
                      <a:srgbClr val="000000"/>
                    </a:solidFill>
                  </a:rPr>
                  <a:t>8 V</a:t>
                </a:r>
              </a:p>
            </p:txBody>
          </p:sp>
          <p:sp>
            <p:nvSpPr>
              <p:cNvPr id="44050" name="Line 80"/>
              <p:cNvSpPr>
                <a:spLocks noChangeShapeType="1"/>
              </p:cNvSpPr>
              <p:nvPr/>
            </p:nvSpPr>
            <p:spPr bwMode="auto">
              <a:xfrm flipV="1">
                <a:off x="4704" y="1278"/>
                <a:ext cx="180" cy="36"/>
              </a:xfrm>
              <a:prstGeom prst="line">
                <a:avLst/>
              </a:prstGeom>
              <a:noFill/>
              <a:ln w="28575">
                <a:solidFill>
                  <a:srgbClr val="000000"/>
                </a:solidFill>
                <a:round/>
                <a:headEnd/>
                <a:tailEnd/>
              </a:ln>
            </p:spPr>
            <p:txBody>
              <a:bodyPr/>
              <a:lstStyle/>
              <a:p>
                <a:endParaRPr lang="en-CA"/>
              </a:p>
            </p:txBody>
          </p:sp>
          <p:grpSp>
            <p:nvGrpSpPr>
              <p:cNvPr id="14" name="Group 81"/>
              <p:cNvGrpSpPr>
                <a:grpSpLocks/>
              </p:cNvGrpSpPr>
              <p:nvPr/>
            </p:nvGrpSpPr>
            <p:grpSpPr bwMode="auto">
              <a:xfrm>
                <a:off x="3838" y="1847"/>
                <a:ext cx="269" cy="455"/>
                <a:chOff x="907" y="853"/>
                <a:chExt cx="314" cy="486"/>
              </a:xfrm>
            </p:grpSpPr>
            <p:sp>
              <p:nvSpPr>
                <p:cNvPr id="44063" name="Rectangle 82"/>
                <p:cNvSpPr>
                  <a:spLocks noChangeArrowheads="1"/>
                </p:cNvSpPr>
                <p:nvPr/>
              </p:nvSpPr>
              <p:spPr bwMode="auto">
                <a:xfrm>
                  <a:off x="907" y="907"/>
                  <a:ext cx="314" cy="432"/>
                </a:xfrm>
                <a:prstGeom prst="rect">
                  <a:avLst/>
                </a:prstGeom>
                <a:solidFill>
                  <a:srgbClr val="EAEAEA"/>
                </a:solidFill>
                <a:ln w="19050">
                  <a:solidFill>
                    <a:srgbClr val="000000"/>
                  </a:solidFill>
                  <a:miter lim="800000"/>
                  <a:headEnd/>
                  <a:tailEnd/>
                </a:ln>
              </p:spPr>
              <p:txBody>
                <a:bodyPr wrap="none" anchor="ctr"/>
                <a:lstStyle/>
                <a:p>
                  <a:pPr algn="ctr"/>
                  <a:endParaRPr lang="en-US" sz="1800">
                    <a:latin typeface="Arial" charset="0"/>
                  </a:endParaRPr>
                </a:p>
              </p:txBody>
            </p:sp>
            <p:sp>
              <p:nvSpPr>
                <p:cNvPr id="44064" name="Rectangle 83"/>
                <p:cNvSpPr>
                  <a:spLocks noChangeArrowheads="1"/>
                </p:cNvSpPr>
                <p:nvPr/>
              </p:nvSpPr>
              <p:spPr bwMode="auto">
                <a:xfrm>
                  <a:off x="1003" y="853"/>
                  <a:ext cx="117" cy="56"/>
                </a:xfrm>
                <a:prstGeom prst="rect">
                  <a:avLst/>
                </a:prstGeom>
                <a:solidFill>
                  <a:srgbClr val="000000"/>
                </a:solidFill>
                <a:ln w="19050">
                  <a:solidFill>
                    <a:srgbClr val="000000"/>
                  </a:solidFill>
                  <a:miter lim="800000"/>
                  <a:headEnd/>
                  <a:tailEnd/>
                </a:ln>
              </p:spPr>
              <p:txBody>
                <a:bodyPr wrap="none" anchor="ctr"/>
                <a:lstStyle/>
                <a:p>
                  <a:endParaRPr lang="en-CA"/>
                </a:p>
              </p:txBody>
            </p:sp>
          </p:grpSp>
          <p:sp>
            <p:nvSpPr>
              <p:cNvPr id="44052" name="Freeform 84"/>
              <p:cNvSpPr>
                <a:spLocks/>
              </p:cNvSpPr>
              <p:nvPr/>
            </p:nvSpPr>
            <p:spPr bwMode="auto">
              <a:xfrm>
                <a:off x="4086" y="1312"/>
                <a:ext cx="150" cy="428"/>
              </a:xfrm>
              <a:custGeom>
                <a:avLst/>
                <a:gdLst>
                  <a:gd name="T0" fmla="*/ 150 w 150"/>
                  <a:gd name="T1" fmla="*/ 20 h 428"/>
                  <a:gd name="T2" fmla="*/ 24 w 150"/>
                  <a:gd name="T3" fmla="*/ 14 h 428"/>
                  <a:gd name="T4" fmla="*/ 6 w 150"/>
                  <a:gd name="T5" fmla="*/ 104 h 428"/>
                  <a:gd name="T6" fmla="*/ 36 w 150"/>
                  <a:gd name="T7" fmla="*/ 428 h 428"/>
                  <a:gd name="T8" fmla="*/ 0 60000 65536"/>
                  <a:gd name="T9" fmla="*/ 0 60000 65536"/>
                  <a:gd name="T10" fmla="*/ 0 60000 65536"/>
                  <a:gd name="T11" fmla="*/ 0 60000 65536"/>
                  <a:gd name="T12" fmla="*/ 0 w 150"/>
                  <a:gd name="T13" fmla="*/ 0 h 428"/>
                  <a:gd name="T14" fmla="*/ 150 w 150"/>
                  <a:gd name="T15" fmla="*/ 428 h 428"/>
                </a:gdLst>
                <a:ahLst/>
                <a:cxnLst>
                  <a:cxn ang="T8">
                    <a:pos x="T0" y="T1"/>
                  </a:cxn>
                  <a:cxn ang="T9">
                    <a:pos x="T2" y="T3"/>
                  </a:cxn>
                  <a:cxn ang="T10">
                    <a:pos x="T4" y="T5"/>
                  </a:cxn>
                  <a:cxn ang="T11">
                    <a:pos x="T6" y="T7"/>
                  </a:cxn>
                </a:cxnLst>
                <a:rect l="T12" t="T13" r="T14" b="T15"/>
                <a:pathLst>
                  <a:path w="150" h="428">
                    <a:moveTo>
                      <a:pt x="150" y="20"/>
                    </a:moveTo>
                    <a:cubicBezTo>
                      <a:pt x="99" y="10"/>
                      <a:pt x="48" y="0"/>
                      <a:pt x="24" y="14"/>
                    </a:cubicBezTo>
                    <a:cubicBezTo>
                      <a:pt x="0" y="28"/>
                      <a:pt x="4" y="35"/>
                      <a:pt x="6" y="104"/>
                    </a:cubicBezTo>
                    <a:cubicBezTo>
                      <a:pt x="8" y="173"/>
                      <a:pt x="31" y="374"/>
                      <a:pt x="36" y="428"/>
                    </a:cubicBezTo>
                  </a:path>
                </a:pathLst>
              </a:custGeom>
              <a:noFill/>
              <a:ln w="28575">
                <a:solidFill>
                  <a:srgbClr val="000000"/>
                </a:solidFill>
                <a:round/>
                <a:headEnd/>
                <a:tailEnd/>
              </a:ln>
            </p:spPr>
            <p:txBody>
              <a:bodyPr/>
              <a:lstStyle/>
              <a:p>
                <a:endParaRPr lang="en-CA"/>
              </a:p>
            </p:txBody>
          </p:sp>
          <p:sp>
            <p:nvSpPr>
              <p:cNvPr id="44053" name="Freeform 85"/>
              <p:cNvSpPr>
                <a:spLocks/>
              </p:cNvSpPr>
              <p:nvPr/>
            </p:nvSpPr>
            <p:spPr bwMode="auto">
              <a:xfrm>
                <a:off x="3935" y="1740"/>
                <a:ext cx="685" cy="108"/>
              </a:xfrm>
              <a:custGeom>
                <a:avLst/>
                <a:gdLst>
                  <a:gd name="T0" fmla="*/ 31 w 685"/>
                  <a:gd name="T1" fmla="*/ 108 h 108"/>
                  <a:gd name="T2" fmla="*/ 31 w 685"/>
                  <a:gd name="T3" fmla="*/ 18 h 108"/>
                  <a:gd name="T4" fmla="*/ 109 w 685"/>
                  <a:gd name="T5" fmla="*/ 12 h 108"/>
                  <a:gd name="T6" fmla="*/ 685 w 685"/>
                  <a:gd name="T7" fmla="*/ 0 h 108"/>
                  <a:gd name="T8" fmla="*/ 0 60000 65536"/>
                  <a:gd name="T9" fmla="*/ 0 60000 65536"/>
                  <a:gd name="T10" fmla="*/ 0 60000 65536"/>
                  <a:gd name="T11" fmla="*/ 0 60000 65536"/>
                  <a:gd name="T12" fmla="*/ 0 w 685"/>
                  <a:gd name="T13" fmla="*/ 0 h 108"/>
                  <a:gd name="T14" fmla="*/ 685 w 685"/>
                  <a:gd name="T15" fmla="*/ 108 h 108"/>
                </a:gdLst>
                <a:ahLst/>
                <a:cxnLst>
                  <a:cxn ang="T8">
                    <a:pos x="T0" y="T1"/>
                  </a:cxn>
                  <a:cxn ang="T9">
                    <a:pos x="T2" y="T3"/>
                  </a:cxn>
                  <a:cxn ang="T10">
                    <a:pos x="T4" y="T5"/>
                  </a:cxn>
                  <a:cxn ang="T11">
                    <a:pos x="T6" y="T7"/>
                  </a:cxn>
                </a:cxnLst>
                <a:rect l="T12" t="T13" r="T14" b="T15"/>
                <a:pathLst>
                  <a:path w="685" h="108">
                    <a:moveTo>
                      <a:pt x="31" y="108"/>
                    </a:moveTo>
                    <a:cubicBezTo>
                      <a:pt x="24" y="71"/>
                      <a:pt x="18" y="34"/>
                      <a:pt x="31" y="18"/>
                    </a:cubicBezTo>
                    <a:cubicBezTo>
                      <a:pt x="44" y="2"/>
                      <a:pt x="0" y="15"/>
                      <a:pt x="109" y="12"/>
                    </a:cubicBezTo>
                    <a:cubicBezTo>
                      <a:pt x="218" y="9"/>
                      <a:pt x="589" y="2"/>
                      <a:pt x="685" y="0"/>
                    </a:cubicBezTo>
                  </a:path>
                </a:pathLst>
              </a:custGeom>
              <a:noFill/>
              <a:ln w="28575">
                <a:solidFill>
                  <a:srgbClr val="000000"/>
                </a:solidFill>
                <a:round/>
                <a:headEnd/>
                <a:tailEnd/>
              </a:ln>
            </p:spPr>
            <p:txBody>
              <a:bodyPr/>
              <a:lstStyle/>
              <a:p>
                <a:endParaRPr lang="en-CA"/>
              </a:p>
            </p:txBody>
          </p:sp>
          <p:sp>
            <p:nvSpPr>
              <p:cNvPr id="44054" name="Freeform 86"/>
              <p:cNvSpPr>
                <a:spLocks/>
              </p:cNvSpPr>
              <p:nvPr/>
            </p:nvSpPr>
            <p:spPr bwMode="auto">
              <a:xfrm>
                <a:off x="3926" y="2304"/>
                <a:ext cx="646" cy="90"/>
              </a:xfrm>
              <a:custGeom>
                <a:avLst/>
                <a:gdLst>
                  <a:gd name="T0" fmla="*/ 40 w 646"/>
                  <a:gd name="T1" fmla="*/ 0 h 90"/>
                  <a:gd name="T2" fmla="*/ 46 w 646"/>
                  <a:gd name="T3" fmla="*/ 78 h 90"/>
                  <a:gd name="T4" fmla="*/ 100 w 646"/>
                  <a:gd name="T5" fmla="*/ 72 h 90"/>
                  <a:gd name="T6" fmla="*/ 646 w 646"/>
                  <a:gd name="T7" fmla="*/ 72 h 90"/>
                  <a:gd name="T8" fmla="*/ 0 60000 65536"/>
                  <a:gd name="T9" fmla="*/ 0 60000 65536"/>
                  <a:gd name="T10" fmla="*/ 0 60000 65536"/>
                  <a:gd name="T11" fmla="*/ 0 60000 65536"/>
                  <a:gd name="T12" fmla="*/ 0 w 646"/>
                  <a:gd name="T13" fmla="*/ 0 h 90"/>
                  <a:gd name="T14" fmla="*/ 646 w 646"/>
                  <a:gd name="T15" fmla="*/ 90 h 90"/>
                </a:gdLst>
                <a:ahLst/>
                <a:cxnLst>
                  <a:cxn ang="T8">
                    <a:pos x="T0" y="T1"/>
                  </a:cxn>
                  <a:cxn ang="T9">
                    <a:pos x="T2" y="T3"/>
                  </a:cxn>
                  <a:cxn ang="T10">
                    <a:pos x="T4" y="T5"/>
                  </a:cxn>
                  <a:cxn ang="T11">
                    <a:pos x="T6" y="T7"/>
                  </a:cxn>
                </a:cxnLst>
                <a:rect l="T12" t="T13" r="T14" b="T15"/>
                <a:pathLst>
                  <a:path w="646" h="90">
                    <a:moveTo>
                      <a:pt x="40" y="0"/>
                    </a:moveTo>
                    <a:cubicBezTo>
                      <a:pt x="38" y="33"/>
                      <a:pt x="36" y="66"/>
                      <a:pt x="46" y="78"/>
                    </a:cubicBezTo>
                    <a:cubicBezTo>
                      <a:pt x="56" y="90"/>
                      <a:pt x="0" y="73"/>
                      <a:pt x="100" y="72"/>
                    </a:cubicBezTo>
                    <a:cubicBezTo>
                      <a:pt x="200" y="71"/>
                      <a:pt x="555" y="72"/>
                      <a:pt x="646" y="72"/>
                    </a:cubicBezTo>
                  </a:path>
                </a:pathLst>
              </a:custGeom>
              <a:noFill/>
              <a:ln w="28575">
                <a:solidFill>
                  <a:srgbClr val="000000"/>
                </a:solidFill>
                <a:round/>
                <a:headEnd/>
                <a:tailEnd/>
              </a:ln>
            </p:spPr>
            <p:txBody>
              <a:bodyPr/>
              <a:lstStyle/>
              <a:p>
                <a:endParaRPr lang="en-CA"/>
              </a:p>
            </p:txBody>
          </p:sp>
          <p:sp>
            <p:nvSpPr>
              <p:cNvPr id="44055" name="Text Box 87"/>
              <p:cNvSpPr txBox="1">
                <a:spLocks noChangeArrowheads="1"/>
              </p:cNvSpPr>
              <p:nvPr/>
            </p:nvSpPr>
            <p:spPr bwMode="auto">
              <a:xfrm>
                <a:off x="3842" y="1894"/>
                <a:ext cx="396" cy="442"/>
              </a:xfrm>
              <a:prstGeom prst="rect">
                <a:avLst/>
              </a:prstGeom>
              <a:noFill/>
              <a:ln w="9525">
                <a:noFill/>
                <a:miter lim="800000"/>
                <a:headEnd/>
                <a:tailEnd/>
              </a:ln>
            </p:spPr>
            <p:txBody>
              <a:bodyPr wrap="none">
                <a:spAutoFit/>
              </a:bodyPr>
              <a:lstStyle/>
              <a:p>
                <a:r>
                  <a:rPr lang="en-US" sz="1800">
                    <a:solidFill>
                      <a:srgbClr val="000000"/>
                    </a:solidFill>
                  </a:rPr>
                  <a:t>12 </a:t>
                </a:r>
              </a:p>
              <a:p>
                <a:r>
                  <a:rPr lang="en-US" sz="1800">
                    <a:solidFill>
                      <a:srgbClr val="000000"/>
                    </a:solidFill>
                  </a:rPr>
                  <a:t>V</a:t>
                </a:r>
              </a:p>
            </p:txBody>
          </p:sp>
          <p:sp>
            <p:nvSpPr>
              <p:cNvPr id="44056" name="Text Box 88"/>
              <p:cNvSpPr txBox="1">
                <a:spLocks noChangeArrowheads="1"/>
              </p:cNvSpPr>
              <p:nvPr/>
            </p:nvSpPr>
            <p:spPr bwMode="auto">
              <a:xfrm>
                <a:off x="4904" y="1019"/>
                <a:ext cx="417" cy="252"/>
              </a:xfrm>
              <a:prstGeom prst="rect">
                <a:avLst/>
              </a:prstGeom>
              <a:noFill/>
              <a:ln w="9525">
                <a:noFill/>
                <a:miter lim="800000"/>
                <a:headEnd/>
                <a:tailEnd/>
              </a:ln>
            </p:spPr>
            <p:txBody>
              <a:bodyPr wrap="none">
                <a:spAutoFit/>
              </a:bodyPr>
              <a:lstStyle/>
              <a:p>
                <a:r>
                  <a:rPr lang="en-US" sz="1800">
                    <a:solidFill>
                      <a:srgbClr val="000000"/>
                    </a:solidFill>
                  </a:rPr>
                  <a:t>1 </a:t>
                </a:r>
                <a:r>
                  <a:rPr lang="en-US" sz="1800">
                    <a:solidFill>
                      <a:srgbClr val="000000"/>
                    </a:solidFill>
                    <a:sym typeface="Symbol" pitchFamily="18" charset="2"/>
                  </a:rPr>
                  <a:t></a:t>
                </a:r>
              </a:p>
            </p:txBody>
          </p:sp>
          <p:sp>
            <p:nvSpPr>
              <p:cNvPr id="44057" name="Text Box 89"/>
              <p:cNvSpPr txBox="1">
                <a:spLocks noChangeArrowheads="1"/>
              </p:cNvSpPr>
              <p:nvPr/>
            </p:nvSpPr>
            <p:spPr bwMode="auto">
              <a:xfrm>
                <a:off x="4569" y="1506"/>
                <a:ext cx="417" cy="253"/>
              </a:xfrm>
              <a:prstGeom prst="rect">
                <a:avLst/>
              </a:prstGeom>
              <a:noFill/>
              <a:ln w="9525">
                <a:noFill/>
                <a:miter lim="800000"/>
                <a:headEnd/>
                <a:tailEnd/>
              </a:ln>
            </p:spPr>
            <p:txBody>
              <a:bodyPr wrap="none">
                <a:spAutoFit/>
              </a:bodyPr>
              <a:lstStyle/>
              <a:p>
                <a:r>
                  <a:rPr lang="en-US" sz="1800">
                    <a:solidFill>
                      <a:srgbClr val="000000"/>
                    </a:solidFill>
                  </a:rPr>
                  <a:t>2 </a:t>
                </a:r>
                <a:r>
                  <a:rPr lang="en-US" sz="1800">
                    <a:solidFill>
                      <a:srgbClr val="000000"/>
                    </a:solidFill>
                    <a:sym typeface="Symbol" pitchFamily="18" charset="2"/>
                  </a:rPr>
                  <a:t></a:t>
                </a:r>
              </a:p>
            </p:txBody>
          </p:sp>
          <p:sp>
            <p:nvSpPr>
              <p:cNvPr id="44058" name="Text Box 90"/>
              <p:cNvSpPr txBox="1">
                <a:spLocks noChangeArrowheads="1"/>
              </p:cNvSpPr>
              <p:nvPr/>
            </p:nvSpPr>
            <p:spPr bwMode="auto">
              <a:xfrm>
                <a:off x="4552" y="2137"/>
                <a:ext cx="417" cy="252"/>
              </a:xfrm>
              <a:prstGeom prst="rect">
                <a:avLst/>
              </a:prstGeom>
              <a:noFill/>
              <a:ln w="9525">
                <a:noFill/>
                <a:miter lim="800000"/>
                <a:headEnd/>
                <a:tailEnd/>
              </a:ln>
            </p:spPr>
            <p:txBody>
              <a:bodyPr wrap="none">
                <a:spAutoFit/>
              </a:bodyPr>
              <a:lstStyle/>
              <a:p>
                <a:r>
                  <a:rPr lang="en-US" sz="1800">
                    <a:solidFill>
                      <a:srgbClr val="000000"/>
                    </a:solidFill>
                  </a:rPr>
                  <a:t>1 </a:t>
                </a:r>
                <a:r>
                  <a:rPr lang="en-US" sz="1800">
                    <a:solidFill>
                      <a:srgbClr val="000000"/>
                    </a:solidFill>
                    <a:sym typeface="Symbol" pitchFamily="18" charset="2"/>
                  </a:rPr>
                  <a:t></a:t>
                </a:r>
              </a:p>
            </p:txBody>
          </p:sp>
          <p:sp>
            <p:nvSpPr>
              <p:cNvPr id="44059" name="Oval 91"/>
              <p:cNvSpPr>
                <a:spLocks noChangeArrowheads="1"/>
              </p:cNvSpPr>
              <p:nvPr/>
            </p:nvSpPr>
            <p:spPr bwMode="auto">
              <a:xfrm>
                <a:off x="3984" y="1722"/>
                <a:ext cx="56" cy="56"/>
              </a:xfrm>
              <a:prstGeom prst="ellipse">
                <a:avLst/>
              </a:prstGeom>
              <a:solidFill>
                <a:srgbClr val="000000"/>
              </a:solidFill>
              <a:ln w="9525">
                <a:solidFill>
                  <a:srgbClr val="000000"/>
                </a:solidFill>
                <a:round/>
                <a:headEnd/>
                <a:tailEnd/>
              </a:ln>
            </p:spPr>
            <p:txBody>
              <a:bodyPr wrap="none" anchor="ctr"/>
              <a:lstStyle/>
              <a:p>
                <a:pPr algn="ctr"/>
                <a:endParaRPr lang="en-US" sz="1800">
                  <a:solidFill>
                    <a:srgbClr val="000000"/>
                  </a:solidFill>
                </a:endParaRPr>
              </a:p>
            </p:txBody>
          </p:sp>
          <p:sp>
            <p:nvSpPr>
              <p:cNvPr id="44060" name="Oval 92"/>
              <p:cNvSpPr>
                <a:spLocks noChangeArrowheads="1"/>
              </p:cNvSpPr>
              <p:nvPr/>
            </p:nvSpPr>
            <p:spPr bwMode="auto">
              <a:xfrm>
                <a:off x="5407" y="1516"/>
                <a:ext cx="56" cy="56"/>
              </a:xfrm>
              <a:prstGeom prst="ellipse">
                <a:avLst/>
              </a:prstGeom>
              <a:solidFill>
                <a:srgbClr val="000000"/>
              </a:solidFill>
              <a:ln w="9525">
                <a:solidFill>
                  <a:srgbClr val="000000"/>
                </a:solidFill>
                <a:round/>
                <a:headEnd/>
                <a:tailEnd/>
              </a:ln>
            </p:spPr>
            <p:txBody>
              <a:bodyPr wrap="none" anchor="ctr"/>
              <a:lstStyle/>
              <a:p>
                <a:endParaRPr lang="en-CA"/>
              </a:p>
            </p:txBody>
          </p:sp>
          <p:sp>
            <p:nvSpPr>
              <p:cNvPr id="44061" name="Text Box 93"/>
              <p:cNvSpPr txBox="1">
                <a:spLocks noChangeArrowheads="1"/>
              </p:cNvSpPr>
              <p:nvPr/>
            </p:nvSpPr>
            <p:spPr bwMode="auto">
              <a:xfrm>
                <a:off x="3770" y="1555"/>
                <a:ext cx="241" cy="253"/>
              </a:xfrm>
              <a:prstGeom prst="rect">
                <a:avLst/>
              </a:prstGeom>
              <a:noFill/>
              <a:ln w="9525">
                <a:noFill/>
                <a:miter lim="800000"/>
                <a:headEnd/>
                <a:tailEnd/>
              </a:ln>
            </p:spPr>
            <p:txBody>
              <a:bodyPr wrap="none">
                <a:spAutoFit/>
              </a:bodyPr>
              <a:lstStyle/>
              <a:p>
                <a:r>
                  <a:rPr lang="en-US" sz="1800">
                    <a:solidFill>
                      <a:srgbClr val="000000"/>
                    </a:solidFill>
                  </a:rPr>
                  <a:t>A</a:t>
                </a:r>
              </a:p>
            </p:txBody>
          </p:sp>
          <p:sp>
            <p:nvSpPr>
              <p:cNvPr id="44062" name="Text Box 94"/>
              <p:cNvSpPr txBox="1">
                <a:spLocks noChangeArrowheads="1"/>
              </p:cNvSpPr>
              <p:nvPr/>
            </p:nvSpPr>
            <p:spPr bwMode="auto">
              <a:xfrm>
                <a:off x="5432" y="1384"/>
                <a:ext cx="242" cy="252"/>
              </a:xfrm>
              <a:prstGeom prst="rect">
                <a:avLst/>
              </a:prstGeom>
              <a:noFill/>
              <a:ln w="9525">
                <a:noFill/>
                <a:miter lim="800000"/>
                <a:headEnd/>
                <a:tailEnd/>
              </a:ln>
            </p:spPr>
            <p:txBody>
              <a:bodyPr wrap="none">
                <a:spAutoFit/>
              </a:bodyPr>
              <a:lstStyle/>
              <a:p>
                <a:r>
                  <a:rPr lang="en-US" sz="1800">
                    <a:solidFill>
                      <a:srgbClr val="000000"/>
                    </a:solidFill>
                  </a:rPr>
                  <a:t>B</a:t>
                </a:r>
              </a:p>
            </p:txBody>
          </p:sp>
        </p:grpSp>
      </p:grpSp>
      <p:sp>
        <p:nvSpPr>
          <p:cNvPr id="95" name="TextBox 94"/>
          <p:cNvSpPr txBox="1"/>
          <p:nvPr/>
        </p:nvSpPr>
        <p:spPr>
          <a:xfrm>
            <a:off x="357158" y="1428736"/>
            <a:ext cx="4952190" cy="1200329"/>
          </a:xfrm>
          <a:prstGeom prst="rect">
            <a:avLst/>
          </a:prstGeom>
          <a:noFill/>
        </p:spPr>
        <p:txBody>
          <a:bodyPr wrap="none" rtlCol="0">
            <a:spAutoFit/>
          </a:bodyPr>
          <a:lstStyle/>
          <a:p>
            <a:r>
              <a:rPr lang="en-US" sz="2400" dirty="0" smtClean="0">
                <a:solidFill>
                  <a:schemeClr val="bg1"/>
                </a:solidFill>
              </a:rPr>
              <a:t>I. Paired quantitative </a:t>
            </a:r>
            <a:r>
              <a:rPr lang="en-US" sz="2400" dirty="0" err="1" smtClean="0">
                <a:solidFill>
                  <a:schemeClr val="bg1"/>
                </a:solidFill>
              </a:rPr>
              <a:t>calculational</a:t>
            </a:r>
            <a:r>
              <a:rPr lang="en-US" sz="2400" dirty="0" smtClean="0">
                <a:solidFill>
                  <a:schemeClr val="bg1"/>
                </a:solidFill>
              </a:rPr>
              <a:t> and</a:t>
            </a:r>
          </a:p>
          <a:p>
            <a:r>
              <a:rPr lang="en-US" sz="2400" dirty="0" smtClean="0">
                <a:solidFill>
                  <a:schemeClr val="bg1"/>
                </a:solidFill>
              </a:rPr>
              <a:t>conceptual problems.</a:t>
            </a:r>
          </a:p>
          <a:p>
            <a:r>
              <a:rPr lang="en-US" sz="2400" dirty="0" smtClean="0">
                <a:solidFill>
                  <a:schemeClr val="bg1"/>
                </a:solidFill>
              </a:rPr>
              <a:t>(Eric Mazur)</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29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0118"/>
            </a:gs>
            <a:gs pos="100000">
              <a:srgbClr val="0000CC"/>
            </a:gs>
          </a:gsLst>
          <a:lin ang="5400000" scaled="1"/>
        </a:gradFill>
        <a:effectLst/>
      </p:bgPr>
    </p:bg>
    <p:spTree>
      <p:nvGrpSpPr>
        <p:cNvPr id="1" name=""/>
        <p:cNvGrpSpPr/>
        <p:nvPr/>
      </p:nvGrpSpPr>
      <p:grpSpPr>
        <a:xfrm>
          <a:off x="0" y="0"/>
          <a:ext cx="0" cy="0"/>
          <a:chOff x="0" y="0"/>
          <a:chExt cx="0" cy="0"/>
        </a:xfrm>
      </p:grpSpPr>
      <p:sp>
        <p:nvSpPr>
          <p:cNvPr id="348162" name="Text Box 2"/>
          <p:cNvSpPr txBox="1">
            <a:spLocks noChangeArrowheads="1"/>
          </p:cNvSpPr>
          <p:nvPr/>
        </p:nvSpPr>
        <p:spPr bwMode="auto">
          <a:xfrm>
            <a:off x="274638" y="5137150"/>
            <a:ext cx="9144000" cy="1200150"/>
          </a:xfrm>
          <a:prstGeom prst="rect">
            <a:avLst/>
          </a:prstGeom>
          <a:noFill/>
          <a:ln w="9525">
            <a:noFill/>
            <a:miter lim="800000"/>
            <a:headEnd/>
            <a:tailEnd/>
          </a:ln>
        </p:spPr>
        <p:txBody>
          <a:bodyPr>
            <a:spAutoFit/>
          </a:bodyPr>
          <a:lstStyle/>
          <a:p>
            <a:pPr marL="398463" indent="-398463">
              <a:buFont typeface="Wingdings" pitchFamily="2" charset="2"/>
              <a:buNone/>
              <a:tabLst>
                <a:tab pos="398463" algn="l"/>
              </a:tabLst>
            </a:pPr>
            <a:r>
              <a:rPr lang="en-US" sz="2400" dirty="0">
                <a:solidFill>
                  <a:schemeClr val="accent2"/>
                </a:solidFill>
                <a:latin typeface="Comic Sans MS" pitchFamily="66" charset="0"/>
              </a:rPr>
              <a:t>On average learn &lt;30% of concepts did not already know.</a:t>
            </a:r>
          </a:p>
          <a:p>
            <a:pPr marL="398463" indent="-398463">
              <a:buFont typeface="Wingdings" pitchFamily="2" charset="2"/>
              <a:buNone/>
              <a:tabLst>
                <a:tab pos="398463" algn="l"/>
              </a:tabLst>
            </a:pPr>
            <a:r>
              <a:rPr lang="en-US" sz="2400" dirty="0">
                <a:solidFill>
                  <a:schemeClr val="accent2"/>
                </a:solidFill>
                <a:latin typeface="Comic Sans MS" pitchFamily="66" charset="0"/>
              </a:rPr>
              <a:t>Lecturer quality, class size, institution,...doesn't matter!</a:t>
            </a:r>
          </a:p>
          <a:p>
            <a:pPr marL="398463" indent="-398463">
              <a:buFont typeface="Wingdings" pitchFamily="2" charset="2"/>
              <a:buNone/>
              <a:tabLst>
                <a:tab pos="398463" algn="l"/>
              </a:tabLst>
            </a:pPr>
            <a:r>
              <a:rPr lang="en-US" sz="2400" dirty="0">
                <a:solidFill>
                  <a:schemeClr val="accent2"/>
                </a:solidFill>
                <a:latin typeface="Comic Sans MS" pitchFamily="66" charset="0"/>
              </a:rPr>
              <a:t>Similar data for conceptual learning in other courses.</a:t>
            </a:r>
          </a:p>
        </p:txBody>
      </p:sp>
      <p:sp>
        <p:nvSpPr>
          <p:cNvPr id="348163" name="Text Box 3"/>
          <p:cNvSpPr txBox="1">
            <a:spLocks noChangeArrowheads="1"/>
          </p:cNvSpPr>
          <p:nvPr/>
        </p:nvSpPr>
        <p:spPr bwMode="auto">
          <a:xfrm>
            <a:off x="1162050" y="6494463"/>
            <a:ext cx="6915150" cy="366712"/>
          </a:xfrm>
          <a:prstGeom prst="rect">
            <a:avLst/>
          </a:prstGeom>
          <a:noFill/>
          <a:ln w="9525">
            <a:noFill/>
            <a:miter lim="800000"/>
            <a:headEnd/>
            <a:tailEnd/>
          </a:ln>
        </p:spPr>
        <p:txBody>
          <a:bodyPr wrap="none">
            <a:spAutoFit/>
          </a:bodyPr>
          <a:lstStyle/>
          <a:p>
            <a:pPr eaLnBrk="0" hangingPunct="0"/>
            <a:r>
              <a:rPr lang="en-US" sz="1800">
                <a:solidFill>
                  <a:schemeClr val="folHlink"/>
                </a:solidFill>
                <a:latin typeface="Arial Unicode MS" pitchFamily="34" charset="-128"/>
              </a:rPr>
              <a:t>R. Hake, ”…A six-thousand-student survey…” AJP 66, 64-74 (‘98).</a:t>
            </a:r>
          </a:p>
        </p:txBody>
      </p:sp>
      <p:sp>
        <p:nvSpPr>
          <p:cNvPr id="348164" name="Rectangle 4"/>
          <p:cNvSpPr>
            <a:spLocks noChangeArrowheads="1"/>
          </p:cNvSpPr>
          <p:nvPr/>
        </p:nvSpPr>
        <p:spPr bwMode="auto">
          <a:xfrm>
            <a:off x="0" y="214290"/>
            <a:ext cx="8574087" cy="830997"/>
          </a:xfrm>
          <a:prstGeom prst="rect">
            <a:avLst/>
          </a:prstGeom>
          <a:noFill/>
          <a:ln w="9525">
            <a:noFill/>
            <a:miter lim="800000"/>
            <a:headEnd/>
            <a:tailEnd/>
          </a:ln>
          <a:effectLst/>
        </p:spPr>
        <p:txBody>
          <a:bodyPr>
            <a:spAutoFit/>
          </a:bodyPr>
          <a:lstStyle/>
          <a:p>
            <a:pPr>
              <a:defRPr/>
            </a:pPr>
            <a:r>
              <a:rPr lang="en-US" sz="2400" dirty="0" smtClean="0">
                <a:solidFill>
                  <a:schemeClr val="accent2"/>
                </a:solidFill>
                <a:latin typeface="+mj-lt"/>
              </a:rPr>
              <a:t>II.  </a:t>
            </a:r>
            <a:r>
              <a:rPr lang="en-US" sz="2400" dirty="0">
                <a:solidFill>
                  <a:schemeClr val="accent2"/>
                </a:solidFill>
                <a:effectLst>
                  <a:outerShdw blurRad="38100" dist="38100" dir="2700000" algn="tl">
                    <a:srgbClr val="000000"/>
                  </a:outerShdw>
                </a:effectLst>
                <a:latin typeface="+mj-lt"/>
              </a:rPr>
              <a:t>Force Concept Inventory- </a:t>
            </a:r>
            <a:r>
              <a:rPr lang="en-US" sz="2400" dirty="0" smtClean="0">
                <a:solidFill>
                  <a:schemeClr val="accent2"/>
                </a:solidFill>
                <a:effectLst>
                  <a:outerShdw blurRad="38100" dist="38100" dir="2700000" algn="tl">
                    <a:srgbClr val="000000"/>
                  </a:outerShdw>
                </a:effectLst>
                <a:latin typeface="+mj-lt"/>
              </a:rPr>
              <a:t>learning </a:t>
            </a:r>
            <a:r>
              <a:rPr lang="en-US" sz="2400" dirty="0" smtClean="0">
                <a:solidFill>
                  <a:schemeClr val="accent2"/>
                </a:solidFill>
                <a:latin typeface="+mj-lt"/>
              </a:rPr>
              <a:t>basic </a:t>
            </a:r>
            <a:r>
              <a:rPr lang="en-US" sz="2400" dirty="0">
                <a:solidFill>
                  <a:schemeClr val="accent2"/>
                </a:solidFill>
                <a:latin typeface="+mj-lt"/>
              </a:rPr>
              <a:t>concepts of force and motion 1</a:t>
            </a:r>
            <a:r>
              <a:rPr lang="en-US" sz="2400" baseline="30000" dirty="0">
                <a:solidFill>
                  <a:schemeClr val="accent2"/>
                </a:solidFill>
                <a:latin typeface="+mj-lt"/>
              </a:rPr>
              <a:t>st</a:t>
            </a:r>
            <a:r>
              <a:rPr lang="en-US" sz="2400" dirty="0">
                <a:solidFill>
                  <a:schemeClr val="accent2"/>
                </a:solidFill>
                <a:latin typeface="+mj-lt"/>
              </a:rPr>
              <a:t> semester physics</a:t>
            </a:r>
          </a:p>
        </p:txBody>
      </p:sp>
      <p:grpSp>
        <p:nvGrpSpPr>
          <p:cNvPr id="2" name="Group 36"/>
          <p:cNvGrpSpPr>
            <a:grpSpLocks/>
          </p:cNvGrpSpPr>
          <p:nvPr/>
        </p:nvGrpSpPr>
        <p:grpSpPr bwMode="auto">
          <a:xfrm>
            <a:off x="479425" y="2355850"/>
            <a:ext cx="5553075" cy="2740025"/>
            <a:chOff x="302" y="1484"/>
            <a:chExt cx="3498" cy="1726"/>
          </a:xfrm>
        </p:grpSpPr>
        <p:pic>
          <p:nvPicPr>
            <p:cNvPr id="16396" name="Picture 16"/>
            <p:cNvPicPr>
              <a:picLocks noChangeAspect="1" noChangeArrowheads="1"/>
            </p:cNvPicPr>
            <p:nvPr/>
          </p:nvPicPr>
          <p:blipFill>
            <a:blip r:embed="rId4"/>
            <a:srcRect l="2295" t="9926" r="9895" b="19853"/>
            <a:stretch>
              <a:fillRect/>
            </a:stretch>
          </p:blipFill>
          <p:spPr bwMode="auto">
            <a:xfrm>
              <a:off x="304" y="1484"/>
              <a:ext cx="3455" cy="1501"/>
            </a:xfrm>
            <a:prstGeom prst="rect">
              <a:avLst/>
            </a:prstGeom>
            <a:noFill/>
            <a:ln w="9525">
              <a:noFill/>
              <a:miter lim="800000"/>
              <a:headEnd/>
              <a:tailEnd/>
            </a:ln>
          </p:spPr>
        </p:pic>
        <p:sp>
          <p:nvSpPr>
            <p:cNvPr id="16397" name="Text Box 17"/>
            <p:cNvSpPr txBox="1">
              <a:spLocks noChangeArrowheads="1"/>
            </p:cNvSpPr>
            <p:nvPr/>
          </p:nvSpPr>
          <p:spPr bwMode="auto">
            <a:xfrm>
              <a:off x="302" y="2960"/>
              <a:ext cx="3498" cy="250"/>
            </a:xfrm>
            <a:prstGeom prst="rect">
              <a:avLst/>
            </a:prstGeom>
            <a:solidFill>
              <a:schemeClr val="accent2"/>
            </a:solidFill>
            <a:ln w="9525">
              <a:noFill/>
              <a:miter lim="800000"/>
              <a:headEnd/>
              <a:tailEnd/>
            </a:ln>
          </p:spPr>
          <p:txBody>
            <a:bodyPr>
              <a:spAutoFit/>
            </a:bodyPr>
            <a:lstStyle/>
            <a:p>
              <a:pPr algn="ctr"/>
              <a:r>
                <a:rPr lang="en-US" sz="2000">
                  <a:solidFill>
                    <a:srgbClr val="00025E"/>
                  </a:solidFill>
                  <a:latin typeface="Arial" charset="0"/>
                </a:rPr>
                <a:t>Fraction of unknown basic concepts learned</a:t>
              </a:r>
            </a:p>
          </p:txBody>
        </p:sp>
        <p:sp>
          <p:nvSpPr>
            <p:cNvPr id="16398" name="Text Box 18"/>
            <p:cNvSpPr txBox="1">
              <a:spLocks noChangeArrowheads="1"/>
            </p:cNvSpPr>
            <p:nvPr/>
          </p:nvSpPr>
          <p:spPr bwMode="auto">
            <a:xfrm>
              <a:off x="1608" y="1620"/>
              <a:ext cx="2077" cy="634"/>
            </a:xfrm>
            <a:prstGeom prst="rect">
              <a:avLst/>
            </a:prstGeom>
            <a:solidFill>
              <a:schemeClr val="accent2"/>
            </a:solidFill>
            <a:ln w="9525">
              <a:noFill/>
              <a:miter lim="800000"/>
              <a:headEnd/>
              <a:tailEnd/>
            </a:ln>
          </p:spPr>
          <p:txBody>
            <a:bodyPr>
              <a:spAutoFit/>
            </a:bodyPr>
            <a:lstStyle/>
            <a:p>
              <a:r>
                <a:rPr lang="en-US" sz="2000" dirty="0">
                  <a:solidFill>
                    <a:srgbClr val="FF0000"/>
                  </a:solidFill>
                </a:rPr>
                <a:t>Average learned/course</a:t>
              </a:r>
            </a:p>
            <a:p>
              <a:r>
                <a:rPr lang="en-US" sz="2000" dirty="0">
                  <a:solidFill>
                    <a:srgbClr val="FF0000"/>
                  </a:solidFill>
                </a:rPr>
                <a:t> 16 traditional Lecture </a:t>
              </a:r>
            </a:p>
            <a:p>
              <a:r>
                <a:rPr lang="en-US" sz="2000" dirty="0">
                  <a:solidFill>
                    <a:srgbClr val="FF0000"/>
                  </a:solidFill>
                </a:rPr>
                <a:t>courses</a:t>
              </a:r>
            </a:p>
          </p:txBody>
        </p:sp>
        <p:grpSp>
          <p:nvGrpSpPr>
            <p:cNvPr id="3" name="Group 19"/>
            <p:cNvGrpSpPr>
              <a:grpSpLocks/>
            </p:cNvGrpSpPr>
            <p:nvPr/>
          </p:nvGrpSpPr>
          <p:grpSpPr bwMode="auto">
            <a:xfrm>
              <a:off x="1239" y="2340"/>
              <a:ext cx="2254" cy="430"/>
              <a:chOff x="1728" y="2087"/>
              <a:chExt cx="3192" cy="735"/>
            </a:xfrm>
          </p:grpSpPr>
          <p:sp>
            <p:nvSpPr>
              <p:cNvPr id="16400" name="Rectangle 20"/>
              <p:cNvSpPr>
                <a:spLocks noChangeArrowheads="1"/>
              </p:cNvSpPr>
              <p:nvPr/>
            </p:nvSpPr>
            <p:spPr bwMode="auto">
              <a:xfrm>
                <a:off x="1728" y="2681"/>
                <a:ext cx="118" cy="133"/>
              </a:xfrm>
              <a:prstGeom prst="rect">
                <a:avLst/>
              </a:prstGeom>
              <a:solidFill>
                <a:schemeClr val="accent2"/>
              </a:solidFill>
              <a:ln w="9525">
                <a:noFill/>
                <a:miter lim="800000"/>
                <a:headEnd/>
                <a:tailEnd/>
              </a:ln>
            </p:spPr>
            <p:txBody>
              <a:bodyPr wrap="none" anchor="ctr"/>
              <a:lstStyle/>
              <a:p>
                <a:endParaRPr lang="en-CA"/>
              </a:p>
            </p:txBody>
          </p:sp>
          <p:sp>
            <p:nvSpPr>
              <p:cNvPr id="16401" name="Rectangle 21"/>
              <p:cNvSpPr>
                <a:spLocks noChangeArrowheads="1"/>
              </p:cNvSpPr>
              <p:nvPr/>
            </p:nvSpPr>
            <p:spPr bwMode="auto">
              <a:xfrm>
                <a:off x="1980" y="2335"/>
                <a:ext cx="118" cy="487"/>
              </a:xfrm>
              <a:prstGeom prst="rect">
                <a:avLst/>
              </a:prstGeom>
              <a:solidFill>
                <a:schemeClr val="accent2"/>
              </a:solidFill>
              <a:ln w="9525">
                <a:noFill/>
                <a:miter lim="800000"/>
                <a:headEnd/>
                <a:tailEnd/>
              </a:ln>
            </p:spPr>
            <p:txBody>
              <a:bodyPr wrap="none" anchor="ctr"/>
              <a:lstStyle/>
              <a:p>
                <a:endParaRPr lang="en-CA"/>
              </a:p>
            </p:txBody>
          </p:sp>
          <p:sp>
            <p:nvSpPr>
              <p:cNvPr id="16402" name="Rectangle 22"/>
              <p:cNvSpPr>
                <a:spLocks noChangeArrowheads="1"/>
              </p:cNvSpPr>
              <p:nvPr/>
            </p:nvSpPr>
            <p:spPr bwMode="auto">
              <a:xfrm>
                <a:off x="2261" y="2455"/>
                <a:ext cx="96" cy="361"/>
              </a:xfrm>
              <a:prstGeom prst="rect">
                <a:avLst/>
              </a:prstGeom>
              <a:solidFill>
                <a:schemeClr val="accent2"/>
              </a:solidFill>
              <a:ln w="9525">
                <a:noFill/>
                <a:miter lim="800000"/>
                <a:headEnd/>
                <a:tailEnd/>
              </a:ln>
            </p:spPr>
            <p:txBody>
              <a:bodyPr wrap="none" anchor="ctr"/>
              <a:lstStyle/>
              <a:p>
                <a:endParaRPr lang="en-CA"/>
              </a:p>
            </p:txBody>
          </p:sp>
          <p:sp>
            <p:nvSpPr>
              <p:cNvPr id="16403" name="Rectangle 23"/>
              <p:cNvSpPr>
                <a:spLocks noChangeArrowheads="1"/>
              </p:cNvSpPr>
              <p:nvPr/>
            </p:nvSpPr>
            <p:spPr bwMode="auto">
              <a:xfrm>
                <a:off x="2512" y="2456"/>
                <a:ext cx="96" cy="361"/>
              </a:xfrm>
              <a:prstGeom prst="rect">
                <a:avLst/>
              </a:prstGeom>
              <a:solidFill>
                <a:schemeClr val="accent2"/>
              </a:solidFill>
              <a:ln w="9525">
                <a:noFill/>
                <a:miter lim="800000"/>
                <a:headEnd/>
                <a:tailEnd/>
              </a:ln>
            </p:spPr>
            <p:txBody>
              <a:bodyPr wrap="none" anchor="ctr"/>
              <a:lstStyle/>
              <a:p>
                <a:endParaRPr lang="en-CA"/>
              </a:p>
            </p:txBody>
          </p:sp>
          <p:sp>
            <p:nvSpPr>
              <p:cNvPr id="16404" name="Rectangle 24"/>
              <p:cNvSpPr>
                <a:spLocks noChangeArrowheads="1"/>
              </p:cNvSpPr>
              <p:nvPr/>
            </p:nvSpPr>
            <p:spPr bwMode="auto">
              <a:xfrm>
                <a:off x="2771" y="2456"/>
                <a:ext cx="96" cy="361"/>
              </a:xfrm>
              <a:prstGeom prst="rect">
                <a:avLst/>
              </a:prstGeom>
              <a:solidFill>
                <a:schemeClr val="accent2"/>
              </a:solidFill>
              <a:ln w="9525">
                <a:noFill/>
                <a:miter lim="800000"/>
                <a:headEnd/>
                <a:tailEnd/>
              </a:ln>
            </p:spPr>
            <p:txBody>
              <a:bodyPr wrap="none" anchor="ctr"/>
              <a:lstStyle/>
              <a:p>
                <a:pPr algn="ctr"/>
                <a:endParaRPr lang="en-US" sz="3200">
                  <a:latin typeface="Tahoma" pitchFamily="34" charset="0"/>
                </a:endParaRPr>
              </a:p>
            </p:txBody>
          </p:sp>
          <p:sp>
            <p:nvSpPr>
              <p:cNvPr id="16405" name="Rectangle 25"/>
              <p:cNvSpPr>
                <a:spLocks noChangeArrowheads="1"/>
              </p:cNvSpPr>
              <p:nvPr/>
            </p:nvSpPr>
            <p:spPr bwMode="auto">
              <a:xfrm>
                <a:off x="3023" y="2457"/>
                <a:ext cx="96" cy="361"/>
              </a:xfrm>
              <a:prstGeom prst="rect">
                <a:avLst/>
              </a:prstGeom>
              <a:solidFill>
                <a:schemeClr val="accent2"/>
              </a:solidFill>
              <a:ln w="9525">
                <a:noFill/>
                <a:miter lim="800000"/>
                <a:headEnd/>
                <a:tailEnd/>
              </a:ln>
            </p:spPr>
            <p:txBody>
              <a:bodyPr wrap="none" anchor="ctr"/>
              <a:lstStyle/>
              <a:p>
                <a:endParaRPr lang="en-CA"/>
              </a:p>
            </p:txBody>
          </p:sp>
          <p:sp>
            <p:nvSpPr>
              <p:cNvPr id="16406" name="Rectangle 26"/>
              <p:cNvSpPr>
                <a:spLocks noChangeArrowheads="1"/>
              </p:cNvSpPr>
              <p:nvPr/>
            </p:nvSpPr>
            <p:spPr bwMode="auto">
              <a:xfrm>
                <a:off x="3267" y="2347"/>
                <a:ext cx="111" cy="471"/>
              </a:xfrm>
              <a:prstGeom prst="rect">
                <a:avLst/>
              </a:prstGeom>
              <a:solidFill>
                <a:schemeClr val="accent2"/>
              </a:solidFill>
              <a:ln w="9525">
                <a:noFill/>
                <a:miter lim="800000"/>
                <a:headEnd/>
                <a:tailEnd/>
              </a:ln>
            </p:spPr>
            <p:txBody>
              <a:bodyPr wrap="none" anchor="ctr"/>
              <a:lstStyle/>
              <a:p>
                <a:endParaRPr lang="en-CA"/>
              </a:p>
            </p:txBody>
          </p:sp>
          <p:sp>
            <p:nvSpPr>
              <p:cNvPr id="16407" name="Rectangle 27"/>
              <p:cNvSpPr>
                <a:spLocks noChangeArrowheads="1"/>
              </p:cNvSpPr>
              <p:nvPr/>
            </p:nvSpPr>
            <p:spPr bwMode="auto">
              <a:xfrm>
                <a:off x="3524" y="2360"/>
                <a:ext cx="111" cy="457"/>
              </a:xfrm>
              <a:prstGeom prst="rect">
                <a:avLst/>
              </a:prstGeom>
              <a:solidFill>
                <a:schemeClr val="accent2"/>
              </a:solidFill>
              <a:ln w="9525">
                <a:noFill/>
                <a:miter lim="800000"/>
                <a:headEnd/>
                <a:tailEnd/>
              </a:ln>
            </p:spPr>
            <p:txBody>
              <a:bodyPr wrap="none" anchor="ctr"/>
              <a:lstStyle/>
              <a:p>
                <a:endParaRPr lang="en-CA"/>
              </a:p>
            </p:txBody>
          </p:sp>
          <p:sp>
            <p:nvSpPr>
              <p:cNvPr id="16408" name="Rectangle 28"/>
              <p:cNvSpPr>
                <a:spLocks noChangeArrowheads="1"/>
              </p:cNvSpPr>
              <p:nvPr/>
            </p:nvSpPr>
            <p:spPr bwMode="auto">
              <a:xfrm>
                <a:off x="3776" y="2264"/>
                <a:ext cx="118" cy="553"/>
              </a:xfrm>
              <a:prstGeom prst="rect">
                <a:avLst/>
              </a:prstGeom>
              <a:solidFill>
                <a:schemeClr val="accent2"/>
              </a:solidFill>
              <a:ln w="9525">
                <a:noFill/>
                <a:miter lim="800000"/>
                <a:headEnd/>
                <a:tailEnd/>
              </a:ln>
            </p:spPr>
            <p:txBody>
              <a:bodyPr wrap="none" anchor="ctr"/>
              <a:lstStyle/>
              <a:p>
                <a:endParaRPr lang="en-CA"/>
              </a:p>
            </p:txBody>
          </p:sp>
          <p:sp>
            <p:nvSpPr>
              <p:cNvPr id="16409" name="Rectangle 29"/>
              <p:cNvSpPr>
                <a:spLocks noChangeArrowheads="1"/>
              </p:cNvSpPr>
              <p:nvPr/>
            </p:nvSpPr>
            <p:spPr bwMode="auto">
              <a:xfrm>
                <a:off x="4041" y="2435"/>
                <a:ext cx="103" cy="383"/>
              </a:xfrm>
              <a:prstGeom prst="rect">
                <a:avLst/>
              </a:prstGeom>
              <a:solidFill>
                <a:schemeClr val="accent2"/>
              </a:solidFill>
              <a:ln w="9525">
                <a:noFill/>
                <a:miter lim="800000"/>
                <a:headEnd/>
                <a:tailEnd/>
              </a:ln>
            </p:spPr>
            <p:txBody>
              <a:bodyPr wrap="none" anchor="ctr"/>
              <a:lstStyle/>
              <a:p>
                <a:endParaRPr lang="en-CA"/>
              </a:p>
            </p:txBody>
          </p:sp>
          <p:sp>
            <p:nvSpPr>
              <p:cNvPr id="16410" name="Rectangle 30"/>
              <p:cNvSpPr>
                <a:spLocks noChangeArrowheads="1"/>
              </p:cNvSpPr>
              <p:nvPr/>
            </p:nvSpPr>
            <p:spPr bwMode="auto">
              <a:xfrm>
                <a:off x="4299" y="2087"/>
                <a:ext cx="96" cy="731"/>
              </a:xfrm>
              <a:prstGeom prst="rect">
                <a:avLst/>
              </a:prstGeom>
              <a:solidFill>
                <a:schemeClr val="accent2"/>
              </a:solidFill>
              <a:ln w="9525">
                <a:noFill/>
                <a:miter lim="800000"/>
                <a:headEnd/>
                <a:tailEnd/>
              </a:ln>
            </p:spPr>
            <p:txBody>
              <a:bodyPr wrap="none" anchor="ctr"/>
              <a:lstStyle/>
              <a:p>
                <a:endParaRPr lang="en-CA"/>
              </a:p>
            </p:txBody>
          </p:sp>
          <p:sp>
            <p:nvSpPr>
              <p:cNvPr id="16411" name="Rectangle 31"/>
              <p:cNvSpPr>
                <a:spLocks noChangeArrowheads="1"/>
              </p:cNvSpPr>
              <p:nvPr/>
            </p:nvSpPr>
            <p:spPr bwMode="auto">
              <a:xfrm>
                <a:off x="4544" y="2449"/>
                <a:ext cx="111" cy="361"/>
              </a:xfrm>
              <a:prstGeom prst="rect">
                <a:avLst/>
              </a:prstGeom>
              <a:solidFill>
                <a:schemeClr val="accent2"/>
              </a:solidFill>
              <a:ln w="9525">
                <a:noFill/>
                <a:miter lim="800000"/>
                <a:headEnd/>
                <a:tailEnd/>
              </a:ln>
            </p:spPr>
            <p:txBody>
              <a:bodyPr wrap="none" anchor="ctr"/>
              <a:lstStyle/>
              <a:p>
                <a:endParaRPr lang="en-CA"/>
              </a:p>
            </p:txBody>
          </p:sp>
          <p:sp>
            <p:nvSpPr>
              <p:cNvPr id="16412" name="Rectangle 32"/>
              <p:cNvSpPr>
                <a:spLocks noChangeArrowheads="1"/>
              </p:cNvSpPr>
              <p:nvPr/>
            </p:nvSpPr>
            <p:spPr bwMode="auto">
              <a:xfrm>
                <a:off x="4802" y="2457"/>
                <a:ext cx="118" cy="361"/>
              </a:xfrm>
              <a:prstGeom prst="rect">
                <a:avLst/>
              </a:prstGeom>
              <a:solidFill>
                <a:schemeClr val="accent2"/>
              </a:solidFill>
              <a:ln w="9525">
                <a:noFill/>
                <a:miter lim="800000"/>
                <a:headEnd/>
                <a:tailEnd/>
              </a:ln>
            </p:spPr>
            <p:txBody>
              <a:bodyPr wrap="none" anchor="ctr"/>
              <a:lstStyle/>
              <a:p>
                <a:endParaRPr lang="en-CA"/>
              </a:p>
            </p:txBody>
          </p:sp>
        </p:grpSp>
      </p:grpSp>
      <p:sp>
        <p:nvSpPr>
          <p:cNvPr id="348194" name="Text Box 34"/>
          <p:cNvSpPr txBox="1">
            <a:spLocks noChangeArrowheads="1"/>
          </p:cNvSpPr>
          <p:nvPr/>
        </p:nvSpPr>
        <p:spPr bwMode="auto">
          <a:xfrm>
            <a:off x="214282" y="1142984"/>
            <a:ext cx="5697537" cy="830997"/>
          </a:xfrm>
          <a:prstGeom prst="rect">
            <a:avLst/>
          </a:prstGeom>
          <a:noFill/>
          <a:ln w="9525">
            <a:noFill/>
            <a:miter lim="800000"/>
            <a:headEnd/>
            <a:tailEnd/>
          </a:ln>
        </p:spPr>
        <p:txBody>
          <a:bodyPr>
            <a:spAutoFit/>
          </a:bodyPr>
          <a:lstStyle/>
          <a:p>
            <a:r>
              <a:rPr lang="en-US" i="1" dirty="0">
                <a:latin typeface="+mj-lt"/>
              </a:rPr>
              <a:t>A</a:t>
            </a:r>
            <a:r>
              <a:rPr lang="en-US" sz="2400" i="1" dirty="0">
                <a:latin typeface="+mj-lt"/>
              </a:rPr>
              <a:t>sk at start and end of semester--</a:t>
            </a:r>
          </a:p>
          <a:p>
            <a:r>
              <a:rPr lang="en-US" sz="2400" i="1" dirty="0">
                <a:latin typeface="+mj-lt"/>
              </a:rPr>
              <a:t>What % learned? (100’s of courses</a:t>
            </a:r>
            <a:r>
              <a:rPr lang="en-US" sz="2400" i="1" dirty="0" smtClean="0">
                <a:latin typeface="+mj-lt"/>
              </a:rPr>
              <a:t>)</a:t>
            </a:r>
            <a:endParaRPr lang="en-US" sz="2400" i="1" dirty="0">
              <a:latin typeface="+mj-lt"/>
            </a:endParaRPr>
          </a:p>
        </p:txBody>
      </p:sp>
      <p:pic>
        <p:nvPicPr>
          <p:cNvPr id="16392" name="Picture 50"/>
          <p:cNvPicPr>
            <a:picLocks noChangeAspect="1" noChangeArrowheads="1"/>
          </p:cNvPicPr>
          <p:nvPr/>
        </p:nvPicPr>
        <p:blipFill>
          <a:blip r:embed="rId5"/>
          <a:srcRect/>
          <a:stretch>
            <a:fillRect/>
          </a:stretch>
        </p:blipFill>
        <p:spPr bwMode="auto">
          <a:xfrm>
            <a:off x="6340475" y="1355725"/>
            <a:ext cx="2319338" cy="1360488"/>
          </a:xfrm>
          <a:prstGeom prst="rect">
            <a:avLst/>
          </a:prstGeom>
          <a:noFill/>
          <a:ln w="9525">
            <a:noFill/>
            <a:miter lim="800000"/>
            <a:headEnd/>
            <a:tailEnd/>
          </a:ln>
        </p:spPr>
      </p:pic>
      <p:sp>
        <p:nvSpPr>
          <p:cNvPr id="27" name="TextBox 26"/>
          <p:cNvSpPr txBox="1">
            <a:spLocks noChangeArrowheads="1"/>
          </p:cNvSpPr>
          <p:nvPr/>
        </p:nvSpPr>
        <p:spPr bwMode="auto">
          <a:xfrm>
            <a:off x="6677025" y="3121025"/>
            <a:ext cx="1633538" cy="830263"/>
          </a:xfrm>
          <a:prstGeom prst="rect">
            <a:avLst/>
          </a:prstGeom>
          <a:noFill/>
          <a:ln w="9525">
            <a:noFill/>
            <a:miter lim="800000"/>
            <a:headEnd/>
            <a:tailEnd/>
          </a:ln>
        </p:spPr>
        <p:txBody>
          <a:bodyPr wrap="none">
            <a:spAutoFit/>
          </a:bodyPr>
          <a:lstStyle/>
          <a:p>
            <a:r>
              <a:rPr lang="en-US" sz="2400" dirty="0"/>
              <a:t>improved</a:t>
            </a:r>
          </a:p>
          <a:p>
            <a:r>
              <a:rPr lang="en-US" sz="2400" dirty="0"/>
              <a:t>methods</a:t>
            </a:r>
            <a:endParaRPr lang="en-CA" sz="2400" dirty="0"/>
          </a:p>
        </p:txBody>
      </p:sp>
      <p:sp>
        <p:nvSpPr>
          <p:cNvPr id="28" name="Rectangle 27"/>
          <p:cNvSpPr/>
          <p:nvPr/>
        </p:nvSpPr>
        <p:spPr>
          <a:xfrm>
            <a:off x="3759200" y="3700463"/>
            <a:ext cx="1611313" cy="261937"/>
          </a:xfrm>
          <a:prstGeom prst="rect">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 name="Freeform 28"/>
          <p:cNvSpPr/>
          <p:nvPr/>
        </p:nvSpPr>
        <p:spPr>
          <a:xfrm>
            <a:off x="4992688" y="3255963"/>
            <a:ext cx="1625600" cy="373062"/>
          </a:xfrm>
          <a:custGeom>
            <a:avLst/>
            <a:gdLst>
              <a:gd name="connsiteX0" fmla="*/ 1625600 w 1625600"/>
              <a:gd name="connsiteY0" fmla="*/ 227390 h 372532"/>
              <a:gd name="connsiteX1" fmla="*/ 885372 w 1625600"/>
              <a:gd name="connsiteY1" fmla="*/ 24190 h 372532"/>
              <a:gd name="connsiteX2" fmla="*/ 0 w 1625600"/>
              <a:gd name="connsiteY2" fmla="*/ 372532 h 372532"/>
              <a:gd name="connsiteX3" fmla="*/ 0 w 1625600"/>
              <a:gd name="connsiteY3" fmla="*/ 372532 h 372532"/>
            </a:gdLst>
            <a:ahLst/>
            <a:cxnLst>
              <a:cxn ang="0">
                <a:pos x="connsiteX0" y="connsiteY0"/>
              </a:cxn>
              <a:cxn ang="0">
                <a:pos x="connsiteX1" y="connsiteY1"/>
              </a:cxn>
              <a:cxn ang="0">
                <a:pos x="connsiteX2" y="connsiteY2"/>
              </a:cxn>
              <a:cxn ang="0">
                <a:pos x="connsiteX3" y="connsiteY3"/>
              </a:cxn>
            </a:cxnLst>
            <a:rect l="l" t="t" r="r" b="b"/>
            <a:pathLst>
              <a:path w="1625600" h="372532">
                <a:moveTo>
                  <a:pt x="1625600" y="227390"/>
                </a:moveTo>
                <a:cubicBezTo>
                  <a:pt x="1390952" y="113695"/>
                  <a:pt x="1156305" y="0"/>
                  <a:pt x="885372" y="24190"/>
                </a:cubicBezTo>
                <a:cubicBezTo>
                  <a:pt x="614439" y="48380"/>
                  <a:pt x="0" y="372532"/>
                  <a:pt x="0" y="372532"/>
                </a:cubicBezTo>
                <a:lnTo>
                  <a:pt x="0" y="372532"/>
                </a:lnTo>
              </a:path>
            </a:pathLst>
          </a:custGeom>
          <a:ln w="15875">
            <a:solidFill>
              <a:srgbClr val="00FF00"/>
            </a:solidFill>
            <a:tailEnd type="stealt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CA"/>
          </a:p>
        </p:txBody>
      </p:sp>
      <p:sp>
        <p:nvSpPr>
          <p:cNvPr id="30" name="TextBox 29"/>
          <p:cNvSpPr txBox="1"/>
          <p:nvPr/>
        </p:nvSpPr>
        <p:spPr>
          <a:xfrm>
            <a:off x="7358082" y="4429132"/>
            <a:ext cx="1008609" cy="461665"/>
          </a:xfrm>
          <a:prstGeom prst="rect">
            <a:avLst/>
          </a:prstGeom>
          <a:noFill/>
          <a:ln>
            <a:solidFill>
              <a:schemeClr val="tx1"/>
            </a:solidFill>
          </a:ln>
        </p:spPr>
        <p:txBody>
          <a:bodyPr wrap="none" rtlCol="0">
            <a:spAutoFit/>
          </a:bodyPr>
          <a:lstStyle/>
          <a:p>
            <a:r>
              <a:rPr lang="en-CA" sz="2000" dirty="0" smtClean="0">
                <a:sym typeface="Webdings"/>
              </a:rPr>
              <a:t>??  </a:t>
            </a:r>
            <a:r>
              <a:rPr lang="en-CA" sz="2400" dirty="0" smtClean="0">
                <a:sym typeface="Webdings"/>
              </a:rPr>
              <a:t> </a:t>
            </a:r>
            <a:endParaRPr lang="en-CA" sz="2400"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6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81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2" grpId="0"/>
      <p:bldP spid="348163" grpId="0"/>
      <p:bldP spid="348194" grpId="0"/>
      <p:bldP spid="27" grpId="0"/>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4414" y="785794"/>
            <a:ext cx="6261138" cy="461665"/>
          </a:xfrm>
          <a:prstGeom prst="rect">
            <a:avLst/>
          </a:prstGeom>
          <a:noFill/>
        </p:spPr>
        <p:txBody>
          <a:bodyPr wrap="none" rtlCol="0">
            <a:spAutoFit/>
          </a:bodyPr>
          <a:lstStyle/>
          <a:p>
            <a:r>
              <a:rPr lang="en-US" sz="2400" dirty="0" smtClean="0">
                <a:solidFill>
                  <a:schemeClr val="bg1"/>
                </a:solidFill>
              </a:rPr>
              <a:t>Most new faculty waste a lot of time on teaching</a:t>
            </a:r>
            <a:endParaRPr lang="en-CA" sz="2400" dirty="0">
              <a:solidFill>
                <a:schemeClr val="bg1"/>
              </a:solidFill>
            </a:endParaRPr>
          </a:p>
        </p:txBody>
      </p:sp>
      <p:sp>
        <p:nvSpPr>
          <p:cNvPr id="5" name="TextBox 4"/>
          <p:cNvSpPr txBox="1"/>
          <p:nvPr/>
        </p:nvSpPr>
        <p:spPr>
          <a:xfrm>
            <a:off x="1214414" y="1571612"/>
            <a:ext cx="5770298" cy="461665"/>
          </a:xfrm>
          <a:prstGeom prst="rect">
            <a:avLst/>
          </a:prstGeom>
          <a:noFill/>
        </p:spPr>
        <p:txBody>
          <a:bodyPr wrap="none" rtlCol="0">
            <a:spAutoFit/>
          </a:bodyPr>
          <a:lstStyle/>
          <a:p>
            <a:r>
              <a:rPr lang="en-US" sz="2400" dirty="0" smtClean="0">
                <a:solidFill>
                  <a:schemeClr val="bg1"/>
                </a:solidFill>
              </a:rPr>
              <a:t>today and next week, helping you avoid that</a:t>
            </a:r>
            <a:endParaRPr lang="en-CA" sz="2400" dirty="0">
              <a:solidFill>
                <a:schemeClr val="bg1"/>
              </a:solidFill>
            </a:endParaRPr>
          </a:p>
        </p:txBody>
      </p:sp>
      <p:sp>
        <p:nvSpPr>
          <p:cNvPr id="6" name="TextBox 5"/>
          <p:cNvSpPr txBox="1"/>
          <p:nvPr/>
        </p:nvSpPr>
        <p:spPr>
          <a:xfrm>
            <a:off x="142876" y="2285992"/>
            <a:ext cx="8786842" cy="1200329"/>
          </a:xfrm>
          <a:prstGeom prst="rect">
            <a:avLst/>
          </a:prstGeom>
          <a:noFill/>
        </p:spPr>
        <p:txBody>
          <a:bodyPr wrap="square" rtlCol="0">
            <a:spAutoFit/>
          </a:bodyPr>
          <a:lstStyle/>
          <a:p>
            <a:r>
              <a:rPr lang="en-US" sz="2400" dirty="0" smtClean="0">
                <a:solidFill>
                  <a:schemeClr val="bg1"/>
                </a:solidFill>
              </a:rPr>
              <a:t>Lots of time preparing lectures: </a:t>
            </a:r>
            <a:r>
              <a:rPr lang="en-US" sz="2400" u="sng" dirty="0" smtClean="0">
                <a:solidFill>
                  <a:schemeClr val="bg1"/>
                </a:solidFill>
              </a:rPr>
              <a:t>details of content </a:t>
            </a:r>
            <a:r>
              <a:rPr lang="en-US" sz="2400" dirty="0" smtClean="0">
                <a:solidFill>
                  <a:schemeClr val="bg1"/>
                </a:solidFill>
              </a:rPr>
              <a:t>(studying in depth), delivery, notes, worrying about avoiding student conflict,...)</a:t>
            </a:r>
          </a:p>
          <a:p>
            <a:r>
              <a:rPr lang="en-US" sz="2400" dirty="0" smtClean="0">
                <a:solidFill>
                  <a:schemeClr val="bg1"/>
                </a:solidFill>
              </a:rPr>
              <a:t>    </a:t>
            </a:r>
            <a:r>
              <a:rPr lang="en-US" sz="2400" i="1" dirty="0" smtClean="0"/>
              <a:t>little difference to student learning</a:t>
            </a:r>
            <a:endParaRPr lang="en-CA" sz="2400" i="1" dirty="0"/>
          </a:p>
        </p:txBody>
      </p:sp>
      <p:sp>
        <p:nvSpPr>
          <p:cNvPr id="8" name="TextBox 7"/>
          <p:cNvSpPr txBox="1"/>
          <p:nvPr/>
        </p:nvSpPr>
        <p:spPr>
          <a:xfrm>
            <a:off x="1000100" y="4000504"/>
            <a:ext cx="7602017" cy="954107"/>
          </a:xfrm>
          <a:prstGeom prst="rect">
            <a:avLst/>
          </a:prstGeom>
          <a:noFill/>
        </p:spPr>
        <p:txBody>
          <a:bodyPr wrap="none" rtlCol="0">
            <a:spAutoFit/>
          </a:bodyPr>
          <a:lstStyle/>
          <a:p>
            <a:r>
              <a:rPr lang="en-US" sz="3200" b="1" dirty="0" smtClean="0">
                <a:solidFill>
                  <a:schemeClr val="bg1"/>
                </a:solidFill>
              </a:rPr>
              <a:t>seven principles of learning  </a:t>
            </a:r>
            <a:r>
              <a:rPr lang="en-US" sz="3200" dirty="0" smtClean="0">
                <a:solidFill>
                  <a:schemeClr val="bg1"/>
                </a:solidFill>
              </a:rPr>
              <a:t>(from research)</a:t>
            </a:r>
          </a:p>
          <a:p>
            <a:r>
              <a:rPr lang="en-US" sz="2400" dirty="0" smtClean="0">
                <a:solidFill>
                  <a:schemeClr val="bg1"/>
                </a:solidFill>
                <a:sym typeface="Symbol"/>
              </a:rPr>
              <a:t> ~90%  of what matters</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86050" y="0"/>
            <a:ext cx="2002279" cy="369332"/>
          </a:xfrm>
          <a:prstGeom prst="rect">
            <a:avLst/>
          </a:prstGeom>
          <a:noFill/>
          <a:ln>
            <a:solidFill>
              <a:schemeClr val="tx1"/>
            </a:solidFill>
          </a:ln>
        </p:spPr>
        <p:txBody>
          <a:bodyPr wrap="none" rtlCol="0">
            <a:spAutoFit/>
          </a:bodyPr>
          <a:lstStyle/>
          <a:p>
            <a:r>
              <a:rPr lang="en-US" dirty="0" smtClean="0"/>
              <a:t>on to new principle</a:t>
            </a:r>
            <a:endParaRPr lang="en-CA" dirty="0"/>
          </a:p>
        </p:txBody>
      </p:sp>
      <p:sp>
        <p:nvSpPr>
          <p:cNvPr id="27" name="TextBox 26"/>
          <p:cNvSpPr txBox="1"/>
          <p:nvPr/>
        </p:nvSpPr>
        <p:spPr>
          <a:xfrm>
            <a:off x="1714480" y="1000108"/>
            <a:ext cx="1305229" cy="461665"/>
          </a:xfrm>
          <a:prstGeom prst="rect">
            <a:avLst/>
          </a:prstGeom>
          <a:noFill/>
        </p:spPr>
        <p:txBody>
          <a:bodyPr wrap="none" rtlCol="0">
            <a:spAutoFit/>
          </a:bodyPr>
          <a:lstStyle/>
          <a:p>
            <a:r>
              <a:rPr lang="en-US" sz="2400" dirty="0" smtClean="0">
                <a:solidFill>
                  <a:schemeClr val="bg1"/>
                </a:solidFill>
              </a:rPr>
              <a:t>read text</a:t>
            </a:r>
            <a:endParaRPr lang="en-CA" sz="24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72066" y="3214686"/>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rot="20006414">
            <a:off x="1619662" y="4005121"/>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642910" y="785794"/>
            <a:ext cx="3636252" cy="461665"/>
          </a:xfrm>
          <a:prstGeom prst="rect">
            <a:avLst/>
          </a:prstGeom>
          <a:noFill/>
        </p:spPr>
        <p:txBody>
          <a:bodyPr wrap="none" rtlCol="0">
            <a:spAutoFit/>
          </a:bodyPr>
          <a:lstStyle/>
          <a:p>
            <a:r>
              <a:rPr lang="en-US" sz="2400" dirty="0" smtClean="0">
                <a:solidFill>
                  <a:schemeClr val="bg1"/>
                </a:solidFill>
              </a:rPr>
              <a:t>memory model explanation</a:t>
            </a:r>
            <a:endParaRPr lang="en-CA" sz="2400" dirty="0">
              <a:solidFill>
                <a:schemeClr val="bg1"/>
              </a:solidFill>
            </a:endParaRPr>
          </a:p>
        </p:txBody>
      </p:sp>
      <p:sp>
        <p:nvSpPr>
          <p:cNvPr id="9" name="Rectangle 8"/>
          <p:cNvSpPr/>
          <p:nvPr/>
        </p:nvSpPr>
        <p:spPr>
          <a:xfrm rot="2505495">
            <a:off x="1947748" y="2027788"/>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3571868" y="2714620"/>
            <a:ext cx="1714512" cy="17859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extBox 10"/>
          <p:cNvSpPr txBox="1"/>
          <p:nvPr/>
        </p:nvSpPr>
        <p:spPr>
          <a:xfrm>
            <a:off x="4071934" y="2214554"/>
            <a:ext cx="1088631" cy="461665"/>
          </a:xfrm>
          <a:prstGeom prst="rect">
            <a:avLst/>
          </a:prstGeom>
          <a:noFill/>
        </p:spPr>
        <p:txBody>
          <a:bodyPr wrap="none" rtlCol="0">
            <a:spAutoFit/>
          </a:bodyPr>
          <a:lstStyle/>
          <a:p>
            <a:r>
              <a:rPr lang="en-US" sz="2400" dirty="0" smtClean="0">
                <a:solidFill>
                  <a:schemeClr val="bg1"/>
                </a:solidFill>
              </a:rPr>
              <a:t>neuron</a:t>
            </a:r>
            <a:endParaRPr lang="en-CA" sz="2400" dirty="0">
              <a:solidFill>
                <a:schemeClr val="bg1"/>
              </a:solidFill>
            </a:endParaRPr>
          </a:p>
        </p:txBody>
      </p:sp>
      <p:sp>
        <p:nvSpPr>
          <p:cNvPr id="13" name="Oval 12"/>
          <p:cNvSpPr/>
          <p:nvPr/>
        </p:nvSpPr>
        <p:spPr>
          <a:xfrm>
            <a:off x="2285984" y="164305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1785918" y="450057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p:cNvSpPr txBox="1"/>
          <p:nvPr/>
        </p:nvSpPr>
        <p:spPr>
          <a:xfrm>
            <a:off x="1643042" y="3071810"/>
            <a:ext cx="1321196" cy="461665"/>
          </a:xfrm>
          <a:prstGeom prst="rect">
            <a:avLst/>
          </a:prstGeom>
          <a:noFill/>
        </p:spPr>
        <p:txBody>
          <a:bodyPr wrap="none" rtlCol="0">
            <a:spAutoFit/>
          </a:bodyPr>
          <a:lstStyle/>
          <a:p>
            <a:r>
              <a:rPr lang="en-US" sz="2400" dirty="0" smtClean="0">
                <a:solidFill>
                  <a:schemeClr val="bg1"/>
                </a:solidFill>
              </a:rPr>
              <a:t>signals in</a:t>
            </a:r>
            <a:endParaRPr lang="en-CA" sz="2400" dirty="0">
              <a:solidFill>
                <a:schemeClr val="bg1"/>
              </a:solidFill>
            </a:endParaRPr>
          </a:p>
        </p:txBody>
      </p:sp>
      <p:sp>
        <p:nvSpPr>
          <p:cNvPr id="16" name="Oval 15"/>
          <p:cNvSpPr/>
          <p:nvPr/>
        </p:nvSpPr>
        <p:spPr>
          <a:xfrm>
            <a:off x="4643438" y="3500438"/>
            <a:ext cx="214314" cy="21431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Oval 17"/>
          <p:cNvSpPr/>
          <p:nvPr/>
        </p:nvSpPr>
        <p:spPr>
          <a:xfrm>
            <a:off x="2357422" y="164305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Oval 18"/>
          <p:cNvSpPr/>
          <p:nvPr/>
        </p:nvSpPr>
        <p:spPr>
          <a:xfrm>
            <a:off x="1785918" y="450057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Oval 19"/>
          <p:cNvSpPr/>
          <p:nvPr/>
        </p:nvSpPr>
        <p:spPr>
          <a:xfrm>
            <a:off x="2285984" y="164305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Oval 20"/>
          <p:cNvSpPr/>
          <p:nvPr/>
        </p:nvSpPr>
        <p:spPr>
          <a:xfrm>
            <a:off x="1785918" y="4429132"/>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p:cNvSpPr/>
          <p:nvPr/>
        </p:nvSpPr>
        <p:spPr>
          <a:xfrm>
            <a:off x="4572000" y="3429000"/>
            <a:ext cx="357190" cy="357190"/>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p:cNvSpPr/>
          <p:nvPr/>
        </p:nvSpPr>
        <p:spPr>
          <a:xfrm>
            <a:off x="4572000" y="3357562"/>
            <a:ext cx="419104" cy="49054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TextBox 23"/>
          <p:cNvSpPr txBox="1"/>
          <p:nvPr/>
        </p:nvSpPr>
        <p:spPr>
          <a:xfrm>
            <a:off x="6000760" y="3929066"/>
            <a:ext cx="1394934" cy="461665"/>
          </a:xfrm>
          <a:prstGeom prst="rect">
            <a:avLst/>
          </a:prstGeom>
          <a:noFill/>
        </p:spPr>
        <p:txBody>
          <a:bodyPr wrap="none" rtlCol="0">
            <a:spAutoFit/>
          </a:bodyPr>
          <a:lstStyle/>
          <a:p>
            <a:r>
              <a:rPr lang="en-US" sz="2400" dirty="0" smtClean="0">
                <a:solidFill>
                  <a:schemeClr val="bg1"/>
                </a:solidFill>
              </a:rPr>
              <a:t>signal out</a:t>
            </a:r>
            <a:endParaRPr lang="en-CA" sz="2400" dirty="0">
              <a:solidFill>
                <a:schemeClr val="bg1"/>
              </a:solidFill>
            </a:endParaRPr>
          </a:p>
        </p:txBody>
      </p:sp>
      <p:sp>
        <p:nvSpPr>
          <p:cNvPr id="25" name="Oval 24"/>
          <p:cNvSpPr/>
          <p:nvPr/>
        </p:nvSpPr>
        <p:spPr>
          <a:xfrm>
            <a:off x="1785918" y="4429132"/>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Oval 25"/>
          <p:cNvSpPr/>
          <p:nvPr/>
        </p:nvSpPr>
        <p:spPr>
          <a:xfrm>
            <a:off x="4572000" y="3357562"/>
            <a:ext cx="419104" cy="49054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par>
                          <p:cTn id="9" fill="hold">
                            <p:stCondLst>
                              <p:cond delay="0"/>
                            </p:stCondLst>
                            <p:childTnLst>
                              <p:par>
                                <p:cTn id="10" presetID="49" presetClass="path" presetSubtype="0" accel="50000" decel="50000" fill="hold" grpId="0" nodeType="afterEffect">
                                  <p:stCondLst>
                                    <p:cond delay="0"/>
                                  </p:stCondLst>
                                  <p:childTnLst>
                                    <p:animMotion origin="layout" path="M 2.5E-6 -3.33333E-6 L 0.18715 0.21875 " pathEditMode="relative" rAng="0" ptsTypes="AA">
                                      <p:cBhvr>
                                        <p:cTn id="11" dur="2000" fill="hold"/>
                                        <p:tgtEl>
                                          <p:spTgt spid="13"/>
                                        </p:tgtEl>
                                        <p:attrNameLst>
                                          <p:attrName>ppt_x</p:attrName>
                                          <p:attrName>ppt_y</p:attrName>
                                        </p:attrNameLst>
                                      </p:cBhvr>
                                      <p:rCtr x="94" y="109"/>
                                    </p:animMotion>
                                  </p:childTnLst>
                                </p:cTn>
                              </p:par>
                              <p:par>
                                <p:cTn id="12" presetID="56" presetClass="path" presetSubtype="0" accel="50000" decel="50000" fill="hold" grpId="1" nodeType="withEffect">
                                  <p:stCondLst>
                                    <p:cond delay="0"/>
                                  </p:stCondLst>
                                  <p:childTnLst>
                                    <p:animMotion origin="layout" path="M 2.77556E-17 1.11022E-16 L 0.22604 -0.1456 " pathEditMode="relative" rAng="0" ptsTypes="AA">
                                      <p:cBhvr>
                                        <p:cTn id="13" dur="2000" fill="hold"/>
                                        <p:tgtEl>
                                          <p:spTgt spid="14"/>
                                        </p:tgtEl>
                                        <p:attrNameLst>
                                          <p:attrName>ppt_x</p:attrName>
                                          <p:attrName>ppt_y</p:attrName>
                                        </p:attrNameLst>
                                      </p:cBhvr>
                                      <p:rCtr x="113" y="-73"/>
                                    </p:animMotion>
                                  </p:childTnLst>
                                </p:cTn>
                              </p:par>
                            </p:childTnLst>
                          </p:cTn>
                        </p:par>
                        <p:par>
                          <p:cTn id="14" fill="hold">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par>
                          <p:cTn id="17" fill="hold">
                            <p:stCondLst>
                              <p:cond delay="2000"/>
                            </p:stCondLst>
                            <p:childTnLst>
                              <p:par>
                                <p:cTn id="18" presetID="63" presetClass="path" presetSubtype="0" accel="50000" decel="50000" fill="hold" grpId="1" nodeType="afterEffect">
                                  <p:stCondLst>
                                    <p:cond delay="0"/>
                                  </p:stCondLst>
                                  <p:childTnLst>
                                    <p:animMotion origin="layout" path="M 0 0  L 0.25 0  E" pathEditMode="relative" ptsTypes="">
                                      <p:cBhvr>
                                        <p:cTn id="19" dur="2000" fill="hold"/>
                                        <p:tgtEl>
                                          <p:spTgt spid="16"/>
                                        </p:tgtEl>
                                        <p:attrNameLst>
                                          <p:attrName>ppt_x</p:attrName>
                                          <p:attrName>ppt_y</p:attrName>
                                        </p:attrNameLst>
                                      </p:cBhvr>
                                    </p:animMotion>
                                  </p:childTnLst>
                                </p:cTn>
                              </p:par>
                              <p:par>
                                <p:cTn id="20" presetID="10" presetClass="exit" presetSubtype="0" fill="hold" grpId="2" nodeType="withEffect">
                                  <p:stCondLst>
                                    <p:cond delay="0"/>
                                  </p:stCondLst>
                                  <p:childTnLst>
                                    <p:animEffect transition="out" filter="fade">
                                      <p:cBhvr>
                                        <p:cTn id="21" dur="2000"/>
                                        <p:tgtEl>
                                          <p:spTgt spid="14"/>
                                        </p:tgtEl>
                                      </p:cBhvr>
                                    </p:animEffect>
                                    <p:set>
                                      <p:cBhvr>
                                        <p:cTn id="22" dur="1" fill="hold">
                                          <p:stCondLst>
                                            <p:cond delay="1999"/>
                                          </p:stCondLst>
                                        </p:cTn>
                                        <p:tgtEl>
                                          <p:spTgt spid="1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2000"/>
                                        <p:tgtEl>
                                          <p:spTgt spid="13"/>
                                        </p:tgtEl>
                                      </p:cBhvr>
                                    </p:animEffect>
                                    <p:set>
                                      <p:cBhvr>
                                        <p:cTn id="25" dur="1" fill="hold">
                                          <p:stCondLst>
                                            <p:cond delay="1999"/>
                                          </p:stCondLst>
                                        </p:cTn>
                                        <p:tgtEl>
                                          <p:spTgt spid="13"/>
                                        </p:tgtEl>
                                        <p:attrNameLst>
                                          <p:attrName>style.visibility</p:attrName>
                                        </p:attrNameLst>
                                      </p:cBhvr>
                                      <p:to>
                                        <p:strVal val="hidden"/>
                                      </p:to>
                                    </p:set>
                                  </p:childTnLst>
                                </p:cTn>
                              </p:par>
                            </p:childTnLst>
                          </p:cTn>
                        </p:par>
                        <p:par>
                          <p:cTn id="26" fill="hold">
                            <p:stCondLst>
                              <p:cond delay="4000"/>
                            </p:stCondLst>
                            <p:childTnLst>
                              <p:par>
                                <p:cTn id="27" presetID="1" presetClass="entr" presetSubtype="0" fill="hold" grpId="1" nodeType="after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par>
                          <p:cTn id="31" fill="hold">
                            <p:stCondLst>
                              <p:cond delay="4000"/>
                            </p:stCondLst>
                            <p:childTnLst>
                              <p:par>
                                <p:cTn id="32" presetID="49" presetClass="path" presetSubtype="0" accel="50000" decel="50000" fill="hold" grpId="0" nodeType="afterEffect">
                                  <p:stCondLst>
                                    <p:cond delay="0"/>
                                  </p:stCondLst>
                                  <p:childTnLst>
                                    <p:animMotion origin="layout" path="M 2.5E-6 -3.33333E-6 L 0.18715 0.21875 " pathEditMode="relative" rAng="0" ptsTypes="AA">
                                      <p:cBhvr>
                                        <p:cTn id="33" dur="2000" fill="hold"/>
                                        <p:tgtEl>
                                          <p:spTgt spid="18"/>
                                        </p:tgtEl>
                                        <p:attrNameLst>
                                          <p:attrName>ppt_x</p:attrName>
                                          <p:attrName>ppt_y</p:attrName>
                                        </p:attrNameLst>
                                      </p:cBhvr>
                                      <p:rCtr x="94" y="109"/>
                                    </p:animMotion>
                                  </p:childTnLst>
                                </p:cTn>
                              </p:par>
                              <p:par>
                                <p:cTn id="34" presetID="56" presetClass="path" presetSubtype="0" accel="50000" decel="50000" fill="hold" grpId="1" nodeType="withEffect">
                                  <p:stCondLst>
                                    <p:cond delay="0"/>
                                  </p:stCondLst>
                                  <p:childTnLst>
                                    <p:animMotion origin="layout" path="M -0.00226 -0.01042 L 0.22378 -0.15602 " pathEditMode="relative" rAng="0" ptsTypes="AA">
                                      <p:cBhvr>
                                        <p:cTn id="35" dur="2000" fill="hold"/>
                                        <p:tgtEl>
                                          <p:spTgt spid="19"/>
                                        </p:tgtEl>
                                        <p:attrNameLst>
                                          <p:attrName>ppt_x</p:attrName>
                                          <p:attrName>ppt_y</p:attrName>
                                        </p:attrNameLst>
                                      </p:cBhvr>
                                      <p:rCtr x="113" y="-73"/>
                                    </p:animMotion>
                                  </p:childTnLst>
                                </p:cTn>
                              </p:par>
                            </p:childTnLst>
                          </p:cTn>
                        </p:par>
                        <p:par>
                          <p:cTn id="36" fill="hold">
                            <p:stCondLst>
                              <p:cond delay="6000"/>
                            </p:stCondLst>
                            <p:childTnLst>
                              <p:par>
                                <p:cTn id="37" presetID="1"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par>
                          <p:cTn id="39" fill="hold">
                            <p:stCondLst>
                              <p:cond delay="6000"/>
                            </p:stCondLst>
                            <p:childTnLst>
                              <p:par>
                                <p:cTn id="40" presetID="63" presetClass="path" presetSubtype="0" accel="50000" decel="50000" fill="hold" grpId="1" nodeType="afterEffect">
                                  <p:stCondLst>
                                    <p:cond delay="0"/>
                                  </p:stCondLst>
                                  <p:childTnLst>
                                    <p:animMotion origin="layout" path="M 0 0  L 0.25 0  E" pathEditMode="relative" ptsTypes="">
                                      <p:cBhvr>
                                        <p:cTn id="41" dur="2000" fill="hold"/>
                                        <p:tgtEl>
                                          <p:spTgt spid="22"/>
                                        </p:tgtEl>
                                        <p:attrNameLst>
                                          <p:attrName>ppt_x</p:attrName>
                                          <p:attrName>ppt_y</p:attrName>
                                        </p:attrNameLst>
                                      </p:cBhvr>
                                    </p:animMotion>
                                  </p:childTnLst>
                                </p:cTn>
                              </p:par>
                            </p:childTnLst>
                          </p:cTn>
                        </p:par>
                        <p:par>
                          <p:cTn id="42" fill="hold">
                            <p:stCondLst>
                              <p:cond delay="8000"/>
                            </p:stCondLst>
                            <p:childTnLst>
                              <p:par>
                                <p:cTn id="43" presetID="10" presetClass="exit" presetSubtype="0" fill="hold" grpId="2" nodeType="afterEffect">
                                  <p:stCondLst>
                                    <p:cond delay="0"/>
                                  </p:stCondLst>
                                  <p:childTnLst>
                                    <p:animEffect transition="out" filter="fade">
                                      <p:cBhvr>
                                        <p:cTn id="44" dur="2000"/>
                                        <p:tgtEl>
                                          <p:spTgt spid="18"/>
                                        </p:tgtEl>
                                      </p:cBhvr>
                                    </p:animEffect>
                                    <p:set>
                                      <p:cBhvr>
                                        <p:cTn id="45" dur="1" fill="hold">
                                          <p:stCondLst>
                                            <p:cond delay="1999"/>
                                          </p:stCondLst>
                                        </p:cTn>
                                        <p:tgtEl>
                                          <p:spTgt spid="18"/>
                                        </p:tgtEl>
                                        <p:attrNameLst>
                                          <p:attrName>style.visibility</p:attrName>
                                        </p:attrNameLst>
                                      </p:cBhvr>
                                      <p:to>
                                        <p:strVal val="hidden"/>
                                      </p:to>
                                    </p:set>
                                  </p:childTnLst>
                                </p:cTn>
                              </p:par>
                              <p:par>
                                <p:cTn id="46" presetID="10" presetClass="exit" presetSubtype="0" fill="hold" grpId="2" nodeType="withEffect">
                                  <p:stCondLst>
                                    <p:cond delay="0"/>
                                  </p:stCondLst>
                                  <p:childTnLst>
                                    <p:animEffect transition="out" filter="fade">
                                      <p:cBhvr>
                                        <p:cTn id="47" dur="2000"/>
                                        <p:tgtEl>
                                          <p:spTgt spid="19"/>
                                        </p:tgtEl>
                                      </p:cBhvr>
                                    </p:animEffect>
                                    <p:set>
                                      <p:cBhvr>
                                        <p:cTn id="48" dur="1" fill="hold">
                                          <p:stCondLst>
                                            <p:cond delay="1999"/>
                                          </p:stCondLst>
                                        </p:cTn>
                                        <p:tgtEl>
                                          <p:spTgt spid="19"/>
                                        </p:tgtEl>
                                        <p:attrNameLst>
                                          <p:attrName>style.visibility</p:attrName>
                                        </p:attrNameLst>
                                      </p:cBhvr>
                                      <p:to>
                                        <p:strVal val="hidden"/>
                                      </p:to>
                                    </p:set>
                                  </p:childTnLst>
                                </p:cTn>
                              </p:par>
                            </p:childTnLst>
                          </p:cTn>
                        </p:par>
                        <p:par>
                          <p:cTn id="49" fill="hold">
                            <p:stCondLst>
                              <p:cond delay="10000"/>
                            </p:stCondLst>
                            <p:childTnLst>
                              <p:par>
                                <p:cTn id="50" presetID="1" presetClass="entr" presetSubtype="0" fill="hold" grpId="1" nodeType="afterEffect">
                                  <p:stCondLst>
                                    <p:cond delay="0"/>
                                  </p:stCondLst>
                                  <p:childTnLst>
                                    <p:set>
                                      <p:cBhvr>
                                        <p:cTn id="51" dur="1" fill="hold">
                                          <p:stCondLst>
                                            <p:cond delay="0"/>
                                          </p:stCondLst>
                                        </p:cTn>
                                        <p:tgtEl>
                                          <p:spTgt spid="20"/>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childTnLst>
                          </p:cTn>
                        </p:par>
                        <p:par>
                          <p:cTn id="54" fill="hold">
                            <p:stCondLst>
                              <p:cond delay="10000"/>
                            </p:stCondLst>
                            <p:childTnLst>
                              <p:par>
                                <p:cTn id="55" presetID="49" presetClass="path" presetSubtype="0" accel="50000" decel="50000" fill="hold" grpId="0" nodeType="afterEffect">
                                  <p:stCondLst>
                                    <p:cond delay="0"/>
                                  </p:stCondLst>
                                  <p:childTnLst>
                                    <p:animMotion origin="layout" path="M 2.5E-6 -3.33333E-6 L 0.18715 0.21875 " pathEditMode="relative" rAng="0" ptsTypes="AA">
                                      <p:cBhvr>
                                        <p:cTn id="56" dur="2000" fill="hold"/>
                                        <p:tgtEl>
                                          <p:spTgt spid="20"/>
                                        </p:tgtEl>
                                        <p:attrNameLst>
                                          <p:attrName>ppt_x</p:attrName>
                                          <p:attrName>ppt_y</p:attrName>
                                        </p:attrNameLst>
                                      </p:cBhvr>
                                      <p:rCtr x="94" y="109"/>
                                    </p:animMotion>
                                  </p:childTnLst>
                                </p:cTn>
                              </p:par>
                              <p:par>
                                <p:cTn id="57" presetID="56" presetClass="path" presetSubtype="0" accel="50000" decel="50000" fill="hold" grpId="1" nodeType="withEffect">
                                  <p:stCondLst>
                                    <p:cond delay="0"/>
                                  </p:stCondLst>
                                  <p:childTnLst>
                                    <p:animMotion origin="layout" path="M 2.77556E-17 1.11022E-16 L 0.22604 -0.1456 " pathEditMode="relative" rAng="0" ptsTypes="AA">
                                      <p:cBhvr>
                                        <p:cTn id="58" dur="2000" fill="hold"/>
                                        <p:tgtEl>
                                          <p:spTgt spid="21"/>
                                        </p:tgtEl>
                                        <p:attrNameLst>
                                          <p:attrName>ppt_x</p:attrName>
                                          <p:attrName>ppt_y</p:attrName>
                                        </p:attrNameLst>
                                      </p:cBhvr>
                                      <p:rCtr x="113" y="-73"/>
                                    </p:animMotion>
                                  </p:childTnLst>
                                </p:cTn>
                              </p:par>
                            </p:childTnLst>
                          </p:cTn>
                        </p:par>
                        <p:par>
                          <p:cTn id="59" fill="hold">
                            <p:stCondLst>
                              <p:cond delay="12000"/>
                            </p:stCondLst>
                            <p:childTnLst>
                              <p:par>
                                <p:cTn id="60" presetID="1" presetClass="entr" presetSubtype="0"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childTnLst>
                                </p:cTn>
                              </p:par>
                            </p:childTnLst>
                          </p:cTn>
                        </p:par>
                        <p:par>
                          <p:cTn id="62" fill="hold">
                            <p:stCondLst>
                              <p:cond delay="12000"/>
                            </p:stCondLst>
                            <p:childTnLst>
                              <p:par>
                                <p:cTn id="63" presetID="63" presetClass="path" presetSubtype="0" accel="50000" decel="50000" fill="hold" grpId="1" nodeType="afterEffect">
                                  <p:stCondLst>
                                    <p:cond delay="0"/>
                                  </p:stCondLst>
                                  <p:childTnLst>
                                    <p:animMotion origin="layout" path="M -1.11111E-6 -1.48148E-6 L 0.25 -1.48148E-6 " pathEditMode="relative" rAng="0" ptsTypes="AA">
                                      <p:cBhvr>
                                        <p:cTn id="64" dur="2000" fill="hold"/>
                                        <p:tgtEl>
                                          <p:spTgt spid="23"/>
                                        </p:tgtEl>
                                        <p:attrNameLst>
                                          <p:attrName>ppt_x</p:attrName>
                                          <p:attrName>ppt_y</p:attrName>
                                        </p:attrNameLst>
                                      </p:cBhvr>
                                      <p:rCtr x="125" y="0"/>
                                    </p:animMotion>
                                  </p:childTnLst>
                                </p:cTn>
                              </p:par>
                            </p:childTnLst>
                          </p:cTn>
                        </p:par>
                        <p:par>
                          <p:cTn id="65" fill="hold">
                            <p:stCondLst>
                              <p:cond delay="14000"/>
                            </p:stCondLst>
                            <p:childTnLst>
                              <p:par>
                                <p:cTn id="66" presetID="10" presetClass="exit" presetSubtype="0" fill="hold" grpId="2" nodeType="afterEffect">
                                  <p:stCondLst>
                                    <p:cond delay="0"/>
                                  </p:stCondLst>
                                  <p:childTnLst>
                                    <p:animEffect transition="out" filter="fade">
                                      <p:cBhvr>
                                        <p:cTn id="67" dur="2000"/>
                                        <p:tgtEl>
                                          <p:spTgt spid="20"/>
                                        </p:tgtEl>
                                      </p:cBhvr>
                                    </p:animEffect>
                                    <p:set>
                                      <p:cBhvr>
                                        <p:cTn id="68" dur="1" fill="hold">
                                          <p:stCondLst>
                                            <p:cond delay="1999"/>
                                          </p:stCondLst>
                                        </p:cTn>
                                        <p:tgtEl>
                                          <p:spTgt spid="20"/>
                                        </p:tgtEl>
                                        <p:attrNameLst>
                                          <p:attrName>style.visibility</p:attrName>
                                        </p:attrNameLst>
                                      </p:cBhvr>
                                      <p:to>
                                        <p:strVal val="hidden"/>
                                      </p:to>
                                    </p:set>
                                  </p:childTnLst>
                                </p:cTn>
                              </p:par>
                              <p:par>
                                <p:cTn id="69" presetID="10" presetClass="exit" presetSubtype="0" fill="hold" grpId="2" nodeType="withEffect">
                                  <p:stCondLst>
                                    <p:cond delay="0"/>
                                  </p:stCondLst>
                                  <p:childTnLst>
                                    <p:animEffect transition="out" filter="fade">
                                      <p:cBhvr>
                                        <p:cTn id="70" dur="2000"/>
                                        <p:tgtEl>
                                          <p:spTgt spid="21"/>
                                        </p:tgtEl>
                                      </p:cBhvr>
                                    </p:animEffect>
                                    <p:set>
                                      <p:cBhvr>
                                        <p:cTn id="71" dur="1" fill="hold">
                                          <p:stCondLst>
                                            <p:cond delay="1999"/>
                                          </p:stCondLst>
                                        </p:cTn>
                                        <p:tgtEl>
                                          <p:spTgt spid="21"/>
                                        </p:tgtEl>
                                        <p:attrNameLst>
                                          <p:attrName>style.visibility</p:attrName>
                                        </p:attrNameLst>
                                      </p:cBhvr>
                                      <p:to>
                                        <p:strVal val="hidden"/>
                                      </p:to>
                                    </p:set>
                                  </p:childTnLst>
                                </p:cTn>
                              </p:par>
                            </p:childTnLst>
                          </p:cTn>
                        </p:par>
                        <p:par>
                          <p:cTn id="72" fill="hold">
                            <p:stCondLst>
                              <p:cond delay="16000"/>
                            </p:stCondLst>
                            <p:childTnLst>
                              <p:par>
                                <p:cTn id="73" presetID="1"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par>
                                <p:cTn id="75" presetID="56" presetClass="path" presetSubtype="0" accel="50000" decel="50000" fill="hold" grpId="1" nodeType="withEffect">
                                  <p:stCondLst>
                                    <p:cond delay="0"/>
                                  </p:stCondLst>
                                  <p:childTnLst>
                                    <p:animMotion origin="layout" path="M 2.77556E-17 1.11022E-16 L 0.22604 -0.1456 " pathEditMode="relative" rAng="0" ptsTypes="AA">
                                      <p:cBhvr>
                                        <p:cTn id="76" dur="2000" fill="hold"/>
                                        <p:tgtEl>
                                          <p:spTgt spid="25"/>
                                        </p:tgtEl>
                                        <p:attrNameLst>
                                          <p:attrName>ppt_x</p:attrName>
                                          <p:attrName>ppt_y</p:attrName>
                                        </p:attrNameLst>
                                      </p:cBhvr>
                                      <p:rCtr x="113" y="-73"/>
                                    </p:animMotion>
                                  </p:childTnLst>
                                </p:cTn>
                              </p:par>
                            </p:childTnLst>
                          </p:cTn>
                        </p:par>
                        <p:par>
                          <p:cTn id="77" fill="hold">
                            <p:stCondLst>
                              <p:cond delay="18000"/>
                            </p:stCondLst>
                            <p:childTnLst>
                              <p:par>
                                <p:cTn id="78" presetID="1" presetClass="entr" presetSubtype="0" fill="hold" grpId="0" nodeType="afterEffect">
                                  <p:stCondLst>
                                    <p:cond delay="0"/>
                                  </p:stCondLst>
                                  <p:childTnLst>
                                    <p:set>
                                      <p:cBhvr>
                                        <p:cTn id="79" dur="1" fill="hold">
                                          <p:stCondLst>
                                            <p:cond delay="0"/>
                                          </p:stCondLst>
                                        </p:cTn>
                                        <p:tgtEl>
                                          <p:spTgt spid="26"/>
                                        </p:tgtEl>
                                        <p:attrNameLst>
                                          <p:attrName>style.visibility</p:attrName>
                                        </p:attrNameLst>
                                      </p:cBhvr>
                                      <p:to>
                                        <p:strVal val="visible"/>
                                      </p:to>
                                    </p:set>
                                  </p:childTnLst>
                                </p:cTn>
                              </p:par>
                            </p:childTnLst>
                          </p:cTn>
                        </p:par>
                        <p:par>
                          <p:cTn id="80" fill="hold">
                            <p:stCondLst>
                              <p:cond delay="18000"/>
                            </p:stCondLst>
                            <p:childTnLst>
                              <p:par>
                                <p:cTn id="81" presetID="63" presetClass="path" presetSubtype="0" accel="50000" decel="50000" fill="hold" grpId="1" nodeType="afterEffect">
                                  <p:stCondLst>
                                    <p:cond delay="0"/>
                                  </p:stCondLst>
                                  <p:childTnLst>
                                    <p:animMotion origin="layout" path="M -1.11111E-6 -1.48148E-6 L 0.25 -1.48148E-6 " pathEditMode="relative" rAng="0" ptsTypes="AA">
                                      <p:cBhvr>
                                        <p:cTn id="82" dur="2000" fill="hold"/>
                                        <p:tgtEl>
                                          <p:spTgt spid="26"/>
                                        </p:tgtEl>
                                        <p:attrNameLst>
                                          <p:attrName>ppt_x</p:attrName>
                                          <p:attrName>ppt_y</p:attrName>
                                        </p:attrNameLst>
                                      </p:cBhvr>
                                      <p:rCtr x="125" y="0"/>
                                    </p:animMotion>
                                  </p:childTnLst>
                                </p:cTn>
                              </p:par>
                              <p:par>
                                <p:cTn id="83" presetID="10" presetClass="exit" presetSubtype="0" fill="hold" grpId="2" nodeType="withEffect">
                                  <p:stCondLst>
                                    <p:cond delay="0"/>
                                  </p:stCondLst>
                                  <p:childTnLst>
                                    <p:animEffect transition="out" filter="fade">
                                      <p:cBhvr>
                                        <p:cTn id="84" dur="2000"/>
                                        <p:tgtEl>
                                          <p:spTgt spid="25"/>
                                        </p:tgtEl>
                                      </p:cBhvr>
                                    </p:animEffect>
                                    <p:set>
                                      <p:cBhvr>
                                        <p:cTn id="85" dur="1" fill="hold">
                                          <p:stCondLst>
                                            <p:cond delay="19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4" grpId="0" animBg="1"/>
      <p:bldP spid="14" grpId="1" animBg="1"/>
      <p:bldP spid="14" grpId="2" animBg="1"/>
      <p:bldP spid="16" grpId="0" animBg="1"/>
      <p:bldP spid="16" grpId="1" animBg="1"/>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P spid="22" grpId="0" animBg="1"/>
      <p:bldP spid="22" grpId="1" animBg="1"/>
      <p:bldP spid="23" grpId="0" animBg="1"/>
      <p:bldP spid="23" grpId="1" animBg="1"/>
      <p:bldP spid="25" grpId="0" animBg="1"/>
      <p:bldP spid="25" grpId="1" animBg="1"/>
      <p:bldP spid="25" grpId="2" animBg="1"/>
      <p:bldP spid="26" grpId="0" animBg="1"/>
      <p:bldP spid="26"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72066" y="3214686"/>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rot="20006414">
            <a:off x="1619662" y="4005121"/>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642910" y="785794"/>
            <a:ext cx="3636252" cy="461665"/>
          </a:xfrm>
          <a:prstGeom prst="rect">
            <a:avLst/>
          </a:prstGeom>
          <a:noFill/>
        </p:spPr>
        <p:txBody>
          <a:bodyPr wrap="none" rtlCol="0">
            <a:spAutoFit/>
          </a:bodyPr>
          <a:lstStyle/>
          <a:p>
            <a:r>
              <a:rPr lang="en-US" sz="2400" dirty="0" smtClean="0">
                <a:solidFill>
                  <a:schemeClr val="bg1"/>
                </a:solidFill>
              </a:rPr>
              <a:t>memory model explanation</a:t>
            </a:r>
            <a:endParaRPr lang="en-CA" sz="2400" dirty="0">
              <a:solidFill>
                <a:schemeClr val="bg1"/>
              </a:solidFill>
            </a:endParaRPr>
          </a:p>
        </p:txBody>
      </p:sp>
      <p:sp>
        <p:nvSpPr>
          <p:cNvPr id="9" name="Rectangle 8"/>
          <p:cNvSpPr/>
          <p:nvPr/>
        </p:nvSpPr>
        <p:spPr>
          <a:xfrm rot="2505495">
            <a:off x="1947748" y="2027788"/>
            <a:ext cx="2286016" cy="7143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3571868" y="2714620"/>
            <a:ext cx="1714512" cy="17859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extBox 10"/>
          <p:cNvSpPr txBox="1"/>
          <p:nvPr/>
        </p:nvSpPr>
        <p:spPr>
          <a:xfrm>
            <a:off x="4071934" y="2214554"/>
            <a:ext cx="1088631" cy="461665"/>
          </a:xfrm>
          <a:prstGeom prst="rect">
            <a:avLst/>
          </a:prstGeom>
          <a:noFill/>
        </p:spPr>
        <p:txBody>
          <a:bodyPr wrap="none" rtlCol="0">
            <a:spAutoFit/>
          </a:bodyPr>
          <a:lstStyle/>
          <a:p>
            <a:r>
              <a:rPr lang="en-US" sz="2400" dirty="0" smtClean="0">
                <a:solidFill>
                  <a:schemeClr val="bg1"/>
                </a:solidFill>
              </a:rPr>
              <a:t>neuron</a:t>
            </a:r>
            <a:endParaRPr lang="en-CA" sz="2400" dirty="0">
              <a:solidFill>
                <a:schemeClr val="bg1"/>
              </a:solidFill>
            </a:endParaRPr>
          </a:p>
        </p:txBody>
      </p:sp>
      <p:sp>
        <p:nvSpPr>
          <p:cNvPr id="13" name="Oval 12"/>
          <p:cNvSpPr/>
          <p:nvPr/>
        </p:nvSpPr>
        <p:spPr>
          <a:xfrm>
            <a:off x="2285984" y="1643050"/>
            <a:ext cx="428628" cy="428628"/>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p:cNvSpPr txBox="1"/>
          <p:nvPr/>
        </p:nvSpPr>
        <p:spPr>
          <a:xfrm>
            <a:off x="1643042" y="3071810"/>
            <a:ext cx="1321196" cy="461665"/>
          </a:xfrm>
          <a:prstGeom prst="rect">
            <a:avLst/>
          </a:prstGeom>
          <a:noFill/>
        </p:spPr>
        <p:txBody>
          <a:bodyPr wrap="none" rtlCol="0">
            <a:spAutoFit/>
          </a:bodyPr>
          <a:lstStyle/>
          <a:p>
            <a:r>
              <a:rPr lang="en-US" sz="2400" dirty="0" smtClean="0">
                <a:solidFill>
                  <a:schemeClr val="bg1"/>
                </a:solidFill>
              </a:rPr>
              <a:t>signals in</a:t>
            </a:r>
            <a:endParaRPr lang="en-CA" sz="2400" dirty="0">
              <a:solidFill>
                <a:schemeClr val="bg1"/>
              </a:solidFill>
            </a:endParaRPr>
          </a:p>
        </p:txBody>
      </p:sp>
      <p:sp>
        <p:nvSpPr>
          <p:cNvPr id="23" name="Oval 22"/>
          <p:cNvSpPr/>
          <p:nvPr/>
        </p:nvSpPr>
        <p:spPr>
          <a:xfrm>
            <a:off x="4572000" y="3357562"/>
            <a:ext cx="419104" cy="49054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TextBox 23"/>
          <p:cNvSpPr txBox="1"/>
          <p:nvPr/>
        </p:nvSpPr>
        <p:spPr>
          <a:xfrm>
            <a:off x="214282" y="5500702"/>
            <a:ext cx="8715404" cy="830997"/>
          </a:xfrm>
          <a:prstGeom prst="rect">
            <a:avLst/>
          </a:prstGeom>
          <a:noFill/>
        </p:spPr>
        <p:txBody>
          <a:bodyPr wrap="square" rtlCol="0">
            <a:spAutoFit/>
          </a:bodyPr>
          <a:lstStyle/>
          <a:p>
            <a:r>
              <a:rPr lang="en-US" sz="2400" dirty="0" smtClean="0">
                <a:solidFill>
                  <a:schemeClr val="bg1"/>
                </a:solidFill>
              </a:rPr>
              <a:t>cells in part of the brain that deals with memory  get conditioned by multiple input signals to enhance output signal, effect is long lasting.  </a:t>
            </a:r>
            <a:endParaRPr lang="en-CA" sz="2400" dirty="0">
              <a:solidFill>
                <a:schemeClr val="bg1"/>
              </a:solidFill>
            </a:endParaRPr>
          </a:p>
        </p:txBody>
      </p:sp>
      <p:sp>
        <p:nvSpPr>
          <p:cNvPr id="25" name="TextBox 24"/>
          <p:cNvSpPr txBox="1"/>
          <p:nvPr/>
        </p:nvSpPr>
        <p:spPr>
          <a:xfrm>
            <a:off x="6000760" y="3929066"/>
            <a:ext cx="1394934" cy="461665"/>
          </a:xfrm>
          <a:prstGeom prst="rect">
            <a:avLst/>
          </a:prstGeom>
          <a:noFill/>
        </p:spPr>
        <p:txBody>
          <a:bodyPr wrap="none" rtlCol="0">
            <a:spAutoFit/>
          </a:bodyPr>
          <a:lstStyle/>
          <a:p>
            <a:r>
              <a:rPr lang="en-US" sz="2400" dirty="0" smtClean="0">
                <a:solidFill>
                  <a:schemeClr val="bg1"/>
                </a:solidFill>
              </a:rPr>
              <a:t>signal out</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par>
                          <p:cTn id="7" fill="hold">
                            <p:stCondLst>
                              <p:cond delay="0"/>
                            </p:stCondLst>
                            <p:childTnLst>
                              <p:par>
                                <p:cTn id="8" presetID="49" presetClass="path" presetSubtype="0" accel="50000" decel="50000" fill="hold" grpId="0" nodeType="afterEffect">
                                  <p:stCondLst>
                                    <p:cond delay="0"/>
                                  </p:stCondLst>
                                  <p:childTnLst>
                                    <p:animMotion origin="layout" path="M 2.5E-6 -3.33333E-6 L 0.18715 0.21875 " pathEditMode="relative" rAng="0" ptsTypes="AA">
                                      <p:cBhvr>
                                        <p:cTn id="9" dur="2000" fill="hold"/>
                                        <p:tgtEl>
                                          <p:spTgt spid="13"/>
                                        </p:tgtEl>
                                        <p:attrNameLst>
                                          <p:attrName>ppt_x</p:attrName>
                                          <p:attrName>ppt_y</p:attrName>
                                        </p:attrNameLst>
                                      </p:cBhvr>
                                      <p:rCtr x="94" y="109"/>
                                    </p:animMotion>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par>
                          <p:cTn id="13" fill="hold">
                            <p:stCondLst>
                              <p:cond delay="2000"/>
                            </p:stCondLst>
                            <p:childTnLst>
                              <p:par>
                                <p:cTn id="14" presetID="63" presetClass="path" presetSubtype="0" accel="50000" decel="50000" fill="hold" grpId="1" nodeType="afterEffect">
                                  <p:stCondLst>
                                    <p:cond delay="0"/>
                                  </p:stCondLst>
                                  <p:childTnLst>
                                    <p:animMotion origin="layout" path="M -1.11111E-6 -1.48148E-6 L 0.25 -1.48148E-6 " pathEditMode="relative" rAng="0" ptsTypes="AA">
                                      <p:cBhvr>
                                        <p:cTn id="15" dur="2000" fill="hold"/>
                                        <p:tgtEl>
                                          <p:spTgt spid="23"/>
                                        </p:tgtEl>
                                        <p:attrNameLst>
                                          <p:attrName>ppt_x</p:attrName>
                                          <p:attrName>ppt_y</p:attrName>
                                        </p:attrNameLst>
                                      </p:cBhvr>
                                      <p:rCtr x="125" y="0"/>
                                    </p:animMotion>
                                  </p:childTnLst>
                                </p:cTn>
                              </p:par>
                              <p:par>
                                <p:cTn id="16" presetID="10" presetClass="exit" presetSubtype="0" fill="hold" grpId="2" nodeType="withEffect">
                                  <p:stCondLst>
                                    <p:cond delay="0"/>
                                  </p:stCondLst>
                                  <p:childTnLst>
                                    <p:animEffect transition="out" filter="fade">
                                      <p:cBhvr>
                                        <p:cTn id="17" dur="2000"/>
                                        <p:tgtEl>
                                          <p:spTgt spid="13"/>
                                        </p:tgtEl>
                                      </p:cBhvr>
                                    </p:animEffect>
                                    <p:set>
                                      <p:cBhvr>
                                        <p:cTn id="18" dur="1" fill="hold">
                                          <p:stCondLst>
                                            <p:cond delay="1999"/>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23" grpId="0" animBg="1"/>
      <p:bldP spid="23" grpId="1" animBg="1"/>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solidFill>
                  <a:schemeClr val="bg1"/>
                </a:solidFill>
              </a:rPr>
              <a:t>Principle of Learning #6  Part of memory that remembers and process ideas on short times scales extremely limited capacity!</a:t>
            </a:r>
            <a:br>
              <a:rPr lang="en-US" sz="2800" dirty="0" smtClean="0">
                <a:solidFill>
                  <a:schemeClr val="bg1"/>
                </a:solidFill>
              </a:rPr>
            </a:br>
            <a:r>
              <a:rPr lang="en-US" sz="2800" dirty="0" smtClean="0">
                <a:solidFill>
                  <a:schemeClr val="bg1"/>
                </a:solidFill>
              </a:rPr>
              <a:t>More loaded down,  less well it processes, less learned.</a:t>
            </a:r>
            <a:endParaRPr lang="en-CA" sz="2800" dirty="0">
              <a:solidFill>
                <a:schemeClr val="bg1"/>
              </a:solidFill>
            </a:endParaRPr>
          </a:p>
        </p:txBody>
      </p:sp>
      <p:sp>
        <p:nvSpPr>
          <p:cNvPr id="3" name="TextBox 2"/>
          <p:cNvSpPr txBox="1"/>
          <p:nvPr/>
        </p:nvSpPr>
        <p:spPr>
          <a:xfrm>
            <a:off x="428596" y="2333685"/>
            <a:ext cx="8501122" cy="2677656"/>
          </a:xfrm>
          <a:prstGeom prst="rect">
            <a:avLst/>
          </a:prstGeom>
          <a:noFill/>
        </p:spPr>
        <p:txBody>
          <a:bodyPr wrap="square" rtlCol="0">
            <a:spAutoFit/>
          </a:bodyPr>
          <a:lstStyle/>
          <a:p>
            <a:r>
              <a:rPr lang="en-US" sz="2400" dirty="0" smtClean="0">
                <a:solidFill>
                  <a:schemeClr val="bg1"/>
                </a:solidFill>
              </a:rPr>
              <a:t>Maximum capacity 4-7 separate items.  Beyond that can’t</a:t>
            </a:r>
          </a:p>
          <a:p>
            <a:r>
              <a:rPr lang="en-US" sz="2400" dirty="0" smtClean="0">
                <a:solidFill>
                  <a:schemeClr val="bg1"/>
                </a:solidFill>
              </a:rPr>
              <a:t>remember or process.  </a:t>
            </a:r>
          </a:p>
          <a:p>
            <a:endParaRPr lang="en-US" sz="2400" dirty="0" smtClean="0">
              <a:solidFill>
                <a:schemeClr val="bg1"/>
              </a:solidFill>
            </a:endParaRPr>
          </a:p>
          <a:p>
            <a:r>
              <a:rPr lang="en-US" sz="2400" b="1" dirty="0" smtClean="0"/>
              <a:t>Amount of  working memory required highly expertise dependent!!  In long term memory, no load on working memory.</a:t>
            </a:r>
          </a:p>
          <a:p>
            <a:endParaRPr lang="en-US" sz="2400" dirty="0">
              <a:solidFill>
                <a:schemeClr val="bg1"/>
              </a:solidFill>
            </a:endParaRPr>
          </a:p>
          <a:p>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0118"/>
            </a:gs>
            <a:gs pos="100000">
              <a:srgbClr val="0000CC"/>
            </a:gs>
          </a:gsLst>
          <a:lin ang="5400000" scaled="1"/>
        </a:gradFill>
        <a:effectLst/>
      </p:bgPr>
    </p:bg>
    <p:spTree>
      <p:nvGrpSpPr>
        <p:cNvPr id="1" name=""/>
        <p:cNvGrpSpPr/>
        <p:nvPr/>
      </p:nvGrpSpPr>
      <p:grpSpPr>
        <a:xfrm>
          <a:off x="0" y="0"/>
          <a:ext cx="0" cy="0"/>
          <a:chOff x="0" y="0"/>
          <a:chExt cx="0" cy="0"/>
        </a:xfrm>
      </p:grpSpPr>
      <p:sp>
        <p:nvSpPr>
          <p:cNvPr id="336898" name="Text Box 2"/>
          <p:cNvSpPr txBox="1">
            <a:spLocks noChangeArrowheads="1"/>
          </p:cNvSpPr>
          <p:nvPr/>
        </p:nvSpPr>
        <p:spPr bwMode="auto">
          <a:xfrm>
            <a:off x="477838" y="222250"/>
            <a:ext cx="292100" cy="457200"/>
          </a:xfrm>
          <a:prstGeom prst="rect">
            <a:avLst/>
          </a:prstGeom>
          <a:noFill/>
          <a:ln w="9525">
            <a:noFill/>
            <a:miter lim="800000"/>
            <a:headEnd/>
            <a:tailEnd/>
          </a:ln>
          <a:effectLst/>
        </p:spPr>
        <p:txBody>
          <a:bodyPr wrap="none">
            <a:spAutoFit/>
          </a:bodyPr>
          <a:lstStyle/>
          <a:p>
            <a:r>
              <a:rPr lang="en-US"/>
              <a:t> </a:t>
            </a:r>
          </a:p>
        </p:txBody>
      </p:sp>
      <p:grpSp>
        <p:nvGrpSpPr>
          <p:cNvPr id="2" name="Group 3"/>
          <p:cNvGrpSpPr>
            <a:grpSpLocks/>
          </p:cNvGrpSpPr>
          <p:nvPr/>
        </p:nvGrpSpPr>
        <p:grpSpPr bwMode="auto">
          <a:xfrm>
            <a:off x="795338" y="1851025"/>
            <a:ext cx="571500" cy="1231900"/>
            <a:chOff x="1252" y="1822"/>
            <a:chExt cx="360" cy="776"/>
          </a:xfrm>
        </p:grpSpPr>
        <p:pic>
          <p:nvPicPr>
            <p:cNvPr id="336900" name="Picture 4" descr="j0078717"/>
            <p:cNvPicPr>
              <a:picLocks noChangeAspect="1" noChangeArrowheads="1"/>
            </p:cNvPicPr>
            <p:nvPr/>
          </p:nvPicPr>
          <p:blipFill>
            <a:blip r:embed="rId4"/>
            <a:srcRect/>
            <a:stretch>
              <a:fillRect/>
            </a:stretch>
          </p:blipFill>
          <p:spPr bwMode="auto">
            <a:xfrm>
              <a:off x="1252" y="1995"/>
              <a:ext cx="303" cy="603"/>
            </a:xfrm>
            <a:prstGeom prst="rect">
              <a:avLst/>
            </a:prstGeom>
            <a:solidFill>
              <a:schemeClr val="accent2"/>
            </a:solidFill>
          </p:spPr>
        </p:pic>
        <p:sp>
          <p:nvSpPr>
            <p:cNvPr id="336901" name="Rectangle 5"/>
            <p:cNvSpPr>
              <a:spLocks noChangeArrowheads="1"/>
            </p:cNvSpPr>
            <p:nvPr/>
          </p:nvSpPr>
          <p:spPr bwMode="auto">
            <a:xfrm>
              <a:off x="1400" y="1822"/>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grpSp>
      <p:grpSp>
        <p:nvGrpSpPr>
          <p:cNvPr id="3" name="Group 6"/>
          <p:cNvGrpSpPr>
            <a:grpSpLocks/>
          </p:cNvGrpSpPr>
          <p:nvPr/>
        </p:nvGrpSpPr>
        <p:grpSpPr bwMode="auto">
          <a:xfrm>
            <a:off x="677863" y="2814638"/>
            <a:ext cx="622300" cy="1560512"/>
            <a:chOff x="785" y="2579"/>
            <a:chExt cx="392" cy="983"/>
          </a:xfrm>
        </p:grpSpPr>
        <p:pic>
          <p:nvPicPr>
            <p:cNvPr id="336903" name="Picture 7" descr="j0078717"/>
            <p:cNvPicPr>
              <a:picLocks noChangeAspect="1" noChangeArrowheads="1"/>
            </p:cNvPicPr>
            <p:nvPr/>
          </p:nvPicPr>
          <p:blipFill>
            <a:blip r:embed="rId4"/>
            <a:srcRect/>
            <a:stretch>
              <a:fillRect/>
            </a:stretch>
          </p:blipFill>
          <p:spPr bwMode="auto">
            <a:xfrm>
              <a:off x="817" y="2959"/>
              <a:ext cx="303" cy="603"/>
            </a:xfrm>
            <a:prstGeom prst="rect">
              <a:avLst/>
            </a:prstGeom>
            <a:solidFill>
              <a:schemeClr val="accent2"/>
            </a:solidFill>
          </p:spPr>
        </p:pic>
        <p:sp>
          <p:nvSpPr>
            <p:cNvPr id="336904" name="Rectangle 8"/>
            <p:cNvSpPr>
              <a:spLocks noChangeArrowheads="1"/>
            </p:cNvSpPr>
            <p:nvPr/>
          </p:nvSpPr>
          <p:spPr bwMode="auto">
            <a:xfrm>
              <a:off x="965" y="2786"/>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05" name="Rectangle 9"/>
            <p:cNvSpPr>
              <a:spLocks noChangeArrowheads="1"/>
            </p:cNvSpPr>
            <p:nvPr/>
          </p:nvSpPr>
          <p:spPr bwMode="auto">
            <a:xfrm>
              <a:off x="785" y="2861"/>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06" name="Rectangle 10"/>
            <p:cNvSpPr>
              <a:spLocks noChangeArrowheads="1"/>
            </p:cNvSpPr>
            <p:nvPr/>
          </p:nvSpPr>
          <p:spPr bwMode="auto">
            <a:xfrm>
              <a:off x="868" y="3287"/>
              <a:ext cx="212" cy="209"/>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07" name="Rectangle 11"/>
            <p:cNvSpPr>
              <a:spLocks noChangeArrowheads="1"/>
            </p:cNvSpPr>
            <p:nvPr/>
          </p:nvSpPr>
          <p:spPr bwMode="auto">
            <a:xfrm>
              <a:off x="911" y="2579"/>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grpSp>
      <p:pic>
        <p:nvPicPr>
          <p:cNvPr id="336908" name="Picture 12" descr="j0078717"/>
          <p:cNvPicPr>
            <a:picLocks noChangeAspect="1" noChangeArrowheads="1"/>
          </p:cNvPicPr>
          <p:nvPr/>
        </p:nvPicPr>
        <p:blipFill>
          <a:blip r:embed="rId4"/>
          <a:srcRect/>
          <a:stretch>
            <a:fillRect/>
          </a:stretch>
        </p:blipFill>
        <p:spPr bwMode="auto">
          <a:xfrm>
            <a:off x="3829050" y="4352925"/>
            <a:ext cx="481013" cy="957263"/>
          </a:xfrm>
          <a:prstGeom prst="rect">
            <a:avLst/>
          </a:prstGeom>
          <a:solidFill>
            <a:schemeClr val="accent2"/>
          </a:solidFill>
        </p:spPr>
      </p:pic>
      <p:pic>
        <p:nvPicPr>
          <p:cNvPr id="336909" name="Picture 13" descr="j0078717"/>
          <p:cNvPicPr>
            <a:picLocks noChangeAspect="1" noChangeArrowheads="1"/>
          </p:cNvPicPr>
          <p:nvPr/>
        </p:nvPicPr>
        <p:blipFill>
          <a:blip r:embed="rId4"/>
          <a:srcRect/>
          <a:stretch>
            <a:fillRect/>
          </a:stretch>
        </p:blipFill>
        <p:spPr bwMode="auto">
          <a:xfrm rot="16200000">
            <a:off x="3832226" y="4738687"/>
            <a:ext cx="481012" cy="957263"/>
          </a:xfrm>
          <a:prstGeom prst="rect">
            <a:avLst/>
          </a:prstGeom>
          <a:solidFill>
            <a:schemeClr val="accent2"/>
          </a:solidFill>
        </p:spPr>
      </p:pic>
      <p:grpSp>
        <p:nvGrpSpPr>
          <p:cNvPr id="4" name="Group 14"/>
          <p:cNvGrpSpPr>
            <a:grpSpLocks/>
          </p:cNvGrpSpPr>
          <p:nvPr/>
        </p:nvGrpSpPr>
        <p:grpSpPr bwMode="auto">
          <a:xfrm>
            <a:off x="3394075" y="1793875"/>
            <a:ext cx="1228725" cy="1452563"/>
            <a:chOff x="2138" y="1908"/>
            <a:chExt cx="774" cy="915"/>
          </a:xfrm>
        </p:grpSpPr>
        <p:sp>
          <p:nvSpPr>
            <p:cNvPr id="336911" name="Rectangle 15"/>
            <p:cNvSpPr>
              <a:spLocks noChangeArrowheads="1"/>
            </p:cNvSpPr>
            <p:nvPr/>
          </p:nvSpPr>
          <p:spPr bwMode="auto">
            <a:xfrm>
              <a:off x="2138" y="2559"/>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2" name="Rectangle 16"/>
            <p:cNvSpPr>
              <a:spLocks noChangeArrowheads="1"/>
            </p:cNvSpPr>
            <p:nvPr/>
          </p:nvSpPr>
          <p:spPr bwMode="auto">
            <a:xfrm>
              <a:off x="2403" y="2517"/>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3" name="Rectangle 17"/>
            <p:cNvSpPr>
              <a:spLocks noChangeArrowheads="1"/>
            </p:cNvSpPr>
            <p:nvPr/>
          </p:nvSpPr>
          <p:spPr bwMode="auto">
            <a:xfrm>
              <a:off x="2610" y="2628"/>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4" name="Rectangle 18"/>
            <p:cNvSpPr>
              <a:spLocks noChangeArrowheads="1"/>
            </p:cNvSpPr>
            <p:nvPr/>
          </p:nvSpPr>
          <p:spPr bwMode="auto">
            <a:xfrm>
              <a:off x="2196" y="2331"/>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5" name="Rectangle 19"/>
            <p:cNvSpPr>
              <a:spLocks noChangeArrowheads="1"/>
            </p:cNvSpPr>
            <p:nvPr/>
          </p:nvSpPr>
          <p:spPr bwMode="auto">
            <a:xfrm>
              <a:off x="2440" y="2296"/>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6" name="Rectangle 20"/>
            <p:cNvSpPr>
              <a:spLocks noChangeArrowheads="1"/>
            </p:cNvSpPr>
            <p:nvPr/>
          </p:nvSpPr>
          <p:spPr bwMode="auto">
            <a:xfrm>
              <a:off x="2669" y="2437"/>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7" name="Rectangle 21"/>
            <p:cNvSpPr>
              <a:spLocks noChangeArrowheads="1"/>
            </p:cNvSpPr>
            <p:nvPr/>
          </p:nvSpPr>
          <p:spPr bwMode="auto">
            <a:xfrm>
              <a:off x="2700" y="2256"/>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8" name="Rectangle 22"/>
            <p:cNvSpPr>
              <a:spLocks noChangeArrowheads="1"/>
            </p:cNvSpPr>
            <p:nvPr/>
          </p:nvSpPr>
          <p:spPr bwMode="auto">
            <a:xfrm>
              <a:off x="2185" y="2119"/>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19" name="Rectangle 23"/>
            <p:cNvSpPr>
              <a:spLocks noChangeArrowheads="1"/>
            </p:cNvSpPr>
            <p:nvPr/>
          </p:nvSpPr>
          <p:spPr bwMode="auto">
            <a:xfrm>
              <a:off x="2501" y="2092"/>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sp>
          <p:nvSpPr>
            <p:cNvPr id="336920" name="Rectangle 24"/>
            <p:cNvSpPr>
              <a:spLocks noChangeArrowheads="1"/>
            </p:cNvSpPr>
            <p:nvPr/>
          </p:nvSpPr>
          <p:spPr bwMode="auto">
            <a:xfrm>
              <a:off x="2282" y="1908"/>
              <a:ext cx="212" cy="195"/>
            </a:xfrm>
            <a:prstGeom prst="rect">
              <a:avLst/>
            </a:prstGeom>
            <a:solidFill>
              <a:schemeClr val="folHlink"/>
            </a:solidFill>
            <a:ln w="9525">
              <a:solidFill>
                <a:schemeClr val="tx1"/>
              </a:solidFill>
              <a:miter lim="800000"/>
              <a:headEnd/>
              <a:tailEnd/>
            </a:ln>
            <a:effectLst/>
          </p:spPr>
          <p:txBody>
            <a:bodyPr wrap="none" anchor="ctr"/>
            <a:lstStyle/>
            <a:p>
              <a:endParaRPr lang="en-CA"/>
            </a:p>
          </p:txBody>
        </p:sp>
      </p:grpSp>
      <p:sp>
        <p:nvSpPr>
          <p:cNvPr id="336921" name="Text Box 25"/>
          <p:cNvSpPr txBox="1">
            <a:spLocks noChangeArrowheads="1"/>
          </p:cNvSpPr>
          <p:nvPr/>
        </p:nvSpPr>
        <p:spPr bwMode="auto">
          <a:xfrm>
            <a:off x="180975" y="268288"/>
            <a:ext cx="9144000" cy="369332"/>
          </a:xfrm>
          <a:prstGeom prst="rect">
            <a:avLst/>
          </a:prstGeom>
          <a:noFill/>
          <a:ln w="9525">
            <a:noFill/>
            <a:miter lim="800000"/>
            <a:headEnd/>
            <a:tailEnd/>
          </a:ln>
          <a:effectLst/>
        </p:spPr>
        <p:txBody>
          <a:bodyPr>
            <a:spAutoFit/>
          </a:bodyPr>
          <a:lstStyle/>
          <a:p>
            <a:r>
              <a:rPr lang="en-US" dirty="0" smtClean="0"/>
              <a:t>Reducing </a:t>
            </a:r>
            <a:r>
              <a:rPr lang="en-US" dirty="0"/>
              <a:t>unnecessary </a:t>
            </a:r>
            <a:r>
              <a:rPr lang="en-US" dirty="0" smtClean="0"/>
              <a:t>demands on working memory improves </a:t>
            </a:r>
            <a:r>
              <a:rPr lang="en-US" dirty="0"/>
              <a:t>learning.</a:t>
            </a:r>
            <a:endParaRPr lang="en-US" i="1" dirty="0">
              <a:solidFill>
                <a:schemeClr val="accent2"/>
              </a:solidFill>
            </a:endParaRPr>
          </a:p>
        </p:txBody>
      </p:sp>
      <p:sp>
        <p:nvSpPr>
          <p:cNvPr id="30" name="Rectangle 29"/>
          <p:cNvSpPr/>
          <p:nvPr/>
        </p:nvSpPr>
        <p:spPr>
          <a:xfrm>
            <a:off x="214282" y="5929330"/>
            <a:ext cx="9215502" cy="646331"/>
          </a:xfrm>
          <a:prstGeom prst="rect">
            <a:avLst/>
          </a:prstGeom>
        </p:spPr>
        <p:txBody>
          <a:bodyPr wrap="square">
            <a:spAutoFit/>
          </a:bodyPr>
          <a:lstStyle/>
          <a:p>
            <a:r>
              <a:rPr lang="en-US" dirty="0" smtClean="0"/>
              <a:t>Reduce unnecessary demand on working memory aids learning.</a:t>
            </a:r>
          </a:p>
          <a:p>
            <a:r>
              <a:rPr lang="en-US" dirty="0" smtClean="0"/>
              <a:t>How accomplished in example?</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nodeType="clickEffect">
                                  <p:stCondLst>
                                    <p:cond delay="0"/>
                                  </p:stCondLst>
                                  <p:childTnLst>
                                    <p:animMotion origin="layout" path="M 8.33333E-7 -1.54773E-6 L 0.82101 -0.00347 " pathEditMode="relative" rAng="0" ptsTypes="AA">
                                      <p:cBhvr>
                                        <p:cTn id="10" dur="2000" fill="hold"/>
                                        <p:tgtEl>
                                          <p:spTgt spid="2"/>
                                        </p:tgtEl>
                                        <p:attrNameLst>
                                          <p:attrName>ppt_x</p:attrName>
                                          <p:attrName>ppt_y</p:attrName>
                                        </p:attrNameLst>
                                      </p:cBhvr>
                                      <p:rCtr x="410" y="-2"/>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fill="hold" nodeType="clickEffect">
                                  <p:stCondLst>
                                    <p:cond delay="0"/>
                                  </p:stCondLst>
                                  <p:childTnLst>
                                    <p:animMotion origin="layout" path="M 0.0059 -0.00949 C 0.00972 -0.01157 0.0125 -0.01458 0.01597 -0.01805 C 0.01875 -0.02407 0.02118 -0.02407 0.02517 -0.02824 C 0.02674 -0.03148 0.02778 -0.03541 0.02969 -0.03819 C 0.03073 -0.03981 0.03212 -0.04143 0.03316 -0.04328 C 0.0349 -0.04652 0.03767 -0.05347 0.03767 -0.05324 C 0.03958 -0.0625 0.03819 -0.05717 0.04323 -0.06875 C 0.04705 -0.07708 0.04757 -0.0868 0.05243 -0.09398 C 0.05556 -0.10833 0.05625 -0.11296 0.06597 -0.11759 C 0.07066 -0.11689 0.07622 -0.11851 0.07986 -0.11412 C 0.0809 -0.11296 0.08108 -0.11064 0.08194 -0.10926 C 0.08299 -0.10787 0.08437 -0.10694 0.08542 -0.10578 C 0.08576 -0.10416 0.08611 -0.10231 0.08646 -0.10069 C 0.08698 -0.09907 0.0875 -0.09722 0.08767 -0.0956 C 0.08854 -0.09213 0.08993 -0.08541 0.08993 -0.08518 C 0.08924 -0.06481 0.09219 -0.05416 0.08542 -0.04004 C 0.08281 -0.02754 0.07934 -0.02523 0.07743 -0.01134 C 0.0783 0.00787 0.07674 0.03704 0.09219 0.04445 C 0.09653 0.04885 0.09861 0.05255 0.10365 0.05463 C 0.11146 0.06227 0.10781 0.05996 0.11389 0.06297 C 0.12187 0.0713 0.12431 0.0676 0.13663 0.06644 C 0.13854 0.06551 0.14323 0.06459 0.14462 0.06135 C 0.14549 0.05949 0.14514 0.05672 0.14583 0.05463 C 0.14826 0.04584 0.15087 0.03565 0.15712 0.03264 C 0.16024 0.0257 0.16233 0.01806 0.16632 0.01227 C 0.1691 -0.00046 0.17257 -0.01203 0.17535 -0.02476 C 0.17708 -0.03356 0.17743 -0.04213 0.18108 -0.05 C 0.18142 -0.05393 0.18125 -0.0581 0.18212 -0.0618 C 0.18316 -0.06551 0.18663 -0.07199 0.18663 -0.07176 C 0.1901 -0.09351 0.20174 -0.1 0.2151 -0.10231 C 0.21736 -0.10185 0.21997 -0.10231 0.22187 -0.10069 C 0.22309 -0.09976 0.2224 -0.09699 0.22309 -0.0956 C 0.22396 -0.09351 0.22552 -0.09236 0.22656 -0.09051 C 0.23351 -0.07731 0.23976 -0.05439 0.24236 -0.03819 C 0.24323 -0.02407 0.24271 -0.00879 0.24705 0.00394 C 0.24809 0.01042 0.25017 0.01459 0.25156 0.02084 C 0.25399 0.03102 0.25503 0.04005 0.25833 0.04954 C 0.26059 0.05625 0.25903 0.0588 0.26406 0.06135 C 0.27187 0.05764 0.28333 0.0632 0.29132 0.06459 C 0.30035 0.06829 0.30833 0.07269 0.31771 0.07477 C 0.32847 0.07246 0.33611 0.06667 0.34601 0.06135 C 0.35243 0.05787 0.36719 0.05811 0.36997 0.05787 C 0.37101 0.05672 0.37257 0.05625 0.37326 0.05463 C 0.37361 0.05394 0.37882 0.03241 0.37899 0.03102 C 0.37899 0.03056 0.38021 0.01806 0.38125 0.01574 C 0.3842 0.00903 0.38872 0.00996 0.39271 0.00556 C 0.3974 0.00047 0.39809 -0.00231 0.40417 -0.00439 C 0.41545 -0.01597 0.43038 -0.01851 0.44392 -0.02129 C 0.45087 -0.02662 0.44705 -0.02338 0.45521 -0.03148 C 0.45799 -0.03402 0.46128 -0.03379 0.46424 -0.03495 C 0.46858 -0.03426 0.47274 -0.03402 0.47674 -0.0331 C 0.47951 -0.0324 0.48281 -0.03287 0.48472 -0.02986 C 0.48472 -0.02963 0.48351 -0.01805 0.48264 -0.01643 C 0.4816 -0.01481 0.48021 -0.01435 0.47917 -0.01296 C 0.47361 -0.00601 0.46858 0.00348 0.46424 0.01227 C 0.46406 0.01389 0.46389 0.01598 0.46319 0.01737 C 0.46233 0.01945 0.46024 0.02014 0.45972 0.02246 C 0.45851 0.02778 0.46441 0.03403 0.46667 0.03612 C 0.47361 0.03542 0.4816 0.03889 0.48715 0.03264 C 0.49462 0.02385 0.48437 0.0301 0.49271 0.02593 C 0.49757 0.02107 0.49948 0.01343 0.50538 0.01065 C 0.50694 0.00301 0.51146 -0.00277 0.51441 -0.00949 C 0.51528 -0.01111 0.51684 -0.01458 0.51684 -0.01435 C 0.51823 -0.02083 0.51979 -0.02592 0.5224 -0.03148 C 0.52465 -0.04259 0.52708 -0.05347 0.53264 -0.0618 C 0.53385 -0.06736 0.53837 -0.07708 0.53837 -0.07685 C 0.54115 -0.09004 0.53681 -0.07453 0.54288 -0.08541 C 0.54948 -0.09768 0.53698 -0.08356 0.5474 -0.09398 C 0.55226 -0.10486 0.55833 -0.1 0.56458 -0.09398 C 0.56476 -0.09236 0.5651 -0.09051 0.56562 -0.08888 C 0.56615 -0.08703 0.56753 -0.08564 0.56788 -0.08379 C 0.5724 -0.06666 0.56823 -0.04375 0.58264 -0.03657 C 0.58663 -0.0324 0.58802 -0.03078 0.59288 -0.0331 C 0.5967 -0.0368 0.60017 -0.03703 0.6033 -0.04166 " pathEditMode="relative" rAng="0" ptsTypes="fffffffffffffffffffffffffffffffffffffffffffffffffffffffffffffffffffffffffA">
                                      <p:cBhvr>
                                        <p:cTn id="18" dur="5000" fill="hold"/>
                                        <p:tgtEl>
                                          <p:spTgt spid="3"/>
                                        </p:tgtEl>
                                        <p:attrNameLst>
                                          <p:attrName>ppt_x</p:attrName>
                                          <p:attrName>ppt_y</p:attrName>
                                        </p:attrNameLst>
                                      </p:cBhvr>
                                      <p:rCtr x="299" y="-13"/>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690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nodeType="clickEffect">
                                  <p:stCondLst>
                                    <p:cond delay="0"/>
                                  </p:stCondLst>
                                  <p:childTnLst>
                                    <p:animMotion origin="layout" path="M 1.94444E-6 -1.07507E-6 L 0.00243 0.30839 " pathEditMode="relative" rAng="0" ptsTypes="AA">
                                      <p:cBhvr>
                                        <p:cTn id="28" dur="2000" fill="hold"/>
                                        <p:tgtEl>
                                          <p:spTgt spid="4"/>
                                        </p:tgtEl>
                                        <p:attrNameLst>
                                          <p:attrName>ppt_x</p:attrName>
                                          <p:attrName>ppt_y</p:attrName>
                                        </p:attrNameLst>
                                      </p:cBhvr>
                                      <p:rCtr x="1" y="154"/>
                                    </p:animMotion>
                                  </p:childTnLst>
                                </p:cTn>
                              </p:par>
                            </p:childTnLst>
                          </p:cTn>
                        </p:par>
                        <p:par>
                          <p:cTn id="29" fill="hold">
                            <p:stCondLst>
                              <p:cond delay="2000"/>
                            </p:stCondLst>
                            <p:childTnLst>
                              <p:par>
                                <p:cTn id="30" presetID="9" presetClass="exit" presetSubtype="0" fill="hold" nodeType="afterEffect">
                                  <p:stCondLst>
                                    <p:cond delay="0"/>
                                  </p:stCondLst>
                                  <p:childTnLst>
                                    <p:animEffect transition="out" filter="dissolve">
                                      <p:cBhvr>
                                        <p:cTn id="31" dur="500"/>
                                        <p:tgtEl>
                                          <p:spTgt spid="336908"/>
                                        </p:tgtEl>
                                      </p:cBhvr>
                                    </p:animEffect>
                                    <p:set>
                                      <p:cBhvr>
                                        <p:cTn id="32" dur="1" fill="hold">
                                          <p:stCondLst>
                                            <p:cond delay="499"/>
                                          </p:stCondLst>
                                        </p:cTn>
                                        <p:tgtEl>
                                          <p:spTgt spid="336908"/>
                                        </p:tgtEl>
                                        <p:attrNameLst>
                                          <p:attrName>style.visibility</p:attrName>
                                        </p:attrNameLst>
                                      </p:cBhvr>
                                      <p:to>
                                        <p:strVal val="hidden"/>
                                      </p:to>
                                    </p:set>
                                  </p:childTnLst>
                                </p:cTn>
                              </p:par>
                              <p:par>
                                <p:cTn id="33" presetID="9" presetClass="entr" presetSubtype="0" fill="hold" nodeType="withEffect">
                                  <p:stCondLst>
                                    <p:cond delay="0"/>
                                  </p:stCondLst>
                                  <p:childTnLst>
                                    <p:set>
                                      <p:cBhvr>
                                        <p:cTn id="34" dur="1" fill="hold">
                                          <p:stCondLst>
                                            <p:cond delay="0"/>
                                          </p:stCondLst>
                                        </p:cTn>
                                        <p:tgtEl>
                                          <p:spTgt spid="336909"/>
                                        </p:tgtEl>
                                        <p:attrNameLst>
                                          <p:attrName>style.visibility</p:attrName>
                                        </p:attrNameLst>
                                      </p:cBhvr>
                                      <p:to>
                                        <p:strVal val="visible"/>
                                      </p:to>
                                    </p:set>
                                    <p:animEffect transition="in" filter="dissolve">
                                      <p:cBhvr>
                                        <p:cTn id="35" dur="500"/>
                                        <p:tgtEl>
                                          <p:spTgt spid="336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596" y="928670"/>
            <a:ext cx="8215370" cy="3662541"/>
          </a:xfrm>
          <a:prstGeom prst="rect">
            <a:avLst/>
          </a:prstGeom>
          <a:noFill/>
        </p:spPr>
        <p:txBody>
          <a:bodyPr wrap="square" rtlCol="0">
            <a:spAutoFit/>
          </a:bodyPr>
          <a:lstStyle/>
          <a:p>
            <a:endParaRPr lang="en-US" sz="2400" dirty="0">
              <a:solidFill>
                <a:schemeClr val="bg1"/>
              </a:solidFill>
            </a:endParaRPr>
          </a:p>
          <a:p>
            <a:r>
              <a:rPr lang="en-US" sz="2400" b="1" u="sng" dirty="0" smtClean="0">
                <a:solidFill>
                  <a:schemeClr val="bg1"/>
                </a:solidFill>
              </a:rPr>
              <a:t>Reducing demands on working memory:</a:t>
            </a:r>
          </a:p>
          <a:p>
            <a:endParaRPr lang="en-US" sz="1000" dirty="0">
              <a:solidFill>
                <a:schemeClr val="bg1"/>
              </a:solidFill>
            </a:endParaRPr>
          </a:p>
          <a:p>
            <a:r>
              <a:rPr lang="en-US" sz="2400" dirty="0" smtClean="0">
                <a:solidFill>
                  <a:schemeClr val="bg1"/>
                </a:solidFill>
              </a:rPr>
              <a:t>Eliminate unfamiliar jargon or extraneous information.</a:t>
            </a:r>
          </a:p>
          <a:p>
            <a:endParaRPr lang="en-US" sz="1000" dirty="0" smtClean="0">
              <a:solidFill>
                <a:schemeClr val="bg1"/>
              </a:solidFill>
            </a:endParaRPr>
          </a:p>
          <a:p>
            <a:r>
              <a:rPr lang="en-US" sz="2400" dirty="0" smtClean="0">
                <a:solidFill>
                  <a:schemeClr val="bg1"/>
                </a:solidFill>
              </a:rPr>
              <a:t>Translation of words into image or process.</a:t>
            </a:r>
          </a:p>
          <a:p>
            <a:endParaRPr lang="en-US" sz="1000" dirty="0" smtClean="0">
              <a:solidFill>
                <a:schemeClr val="bg1"/>
              </a:solidFill>
            </a:endParaRPr>
          </a:p>
          <a:p>
            <a:r>
              <a:rPr lang="en-US" sz="2400" dirty="0" smtClean="0">
                <a:solidFill>
                  <a:schemeClr val="bg1"/>
                </a:solidFill>
              </a:rPr>
              <a:t>Connect new information or ideas to stuff in long term memory</a:t>
            </a:r>
          </a:p>
          <a:p>
            <a:r>
              <a:rPr lang="en-US" sz="2400" dirty="0" smtClean="0">
                <a:solidFill>
                  <a:schemeClr val="bg1"/>
                </a:solidFill>
              </a:rPr>
              <a:t>(show where is same or closely related to previous ideas, use analogies, ...)</a:t>
            </a:r>
          </a:p>
          <a:p>
            <a:endParaRPr lang="en-US" sz="1000" dirty="0" smtClean="0">
              <a:solidFill>
                <a:schemeClr val="bg1"/>
              </a:solidFill>
            </a:endParaRPr>
          </a:p>
          <a:p>
            <a:r>
              <a:rPr lang="en-US" sz="2400" dirty="0" smtClean="0">
                <a:solidFill>
                  <a:schemeClr val="bg1"/>
                </a:solidFill>
              </a:rPr>
              <a:t>Showing organization and relationships (“chunking”)</a:t>
            </a:r>
            <a:endParaRPr lang="en-CA" sz="2400" dirty="0">
              <a:solidFill>
                <a:schemeClr val="bg1"/>
              </a:solidFill>
            </a:endParaRPr>
          </a:p>
        </p:txBody>
      </p:sp>
      <p:sp>
        <p:nvSpPr>
          <p:cNvPr id="4" name="TextBox 3"/>
          <p:cNvSpPr txBox="1"/>
          <p:nvPr/>
        </p:nvSpPr>
        <p:spPr>
          <a:xfrm>
            <a:off x="1357290" y="6215082"/>
            <a:ext cx="862737" cy="461665"/>
          </a:xfrm>
          <a:prstGeom prst="rect">
            <a:avLst/>
          </a:prstGeom>
          <a:noFill/>
          <a:ln>
            <a:solidFill>
              <a:schemeClr val="bg1"/>
            </a:solidFill>
          </a:ln>
        </p:spPr>
        <p:txBody>
          <a:bodyPr wrap="none" rtlCol="0">
            <a:spAutoFit/>
          </a:bodyPr>
          <a:lstStyle/>
          <a:p>
            <a:r>
              <a:rPr lang="en-CA" sz="2000" dirty="0" smtClean="0">
                <a:solidFill>
                  <a:schemeClr val="bg1"/>
                </a:solidFill>
                <a:sym typeface="Webdings"/>
              </a:rPr>
              <a:t>??  </a:t>
            </a:r>
            <a:r>
              <a:rPr lang="en-CA" sz="2400" dirty="0" smtClean="0">
                <a:solidFill>
                  <a:schemeClr val="bg1"/>
                </a:solidFill>
                <a:sym typeface="Webdings"/>
              </a:rPr>
              <a:t> </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solidFill>
                  <a:schemeClr val="bg1">
                    <a:lumMod val="20000"/>
                    <a:lumOff val="80000"/>
                  </a:schemeClr>
                </a:solidFill>
              </a:rPr>
              <a:t>if time</a:t>
            </a:r>
            <a:r>
              <a:rPr lang="en-US" dirty="0" smtClean="0"/>
              <a:t/>
            </a:r>
            <a:br>
              <a:rPr lang="en-US" dirty="0" smtClean="0"/>
            </a:br>
            <a:r>
              <a:rPr lang="en-US" sz="3200" dirty="0" smtClean="0"/>
              <a:t>Useful retention</a:t>
            </a:r>
            <a:endParaRPr lang="en-CA" sz="3200" dirty="0"/>
          </a:p>
        </p:txBody>
      </p:sp>
      <p:sp>
        <p:nvSpPr>
          <p:cNvPr id="3" name="TextBox 2"/>
          <p:cNvSpPr txBox="1"/>
          <p:nvPr/>
        </p:nvSpPr>
        <p:spPr>
          <a:xfrm>
            <a:off x="428597" y="1643050"/>
            <a:ext cx="8358246" cy="2677656"/>
          </a:xfrm>
          <a:prstGeom prst="rect">
            <a:avLst/>
          </a:prstGeom>
          <a:noFill/>
        </p:spPr>
        <p:txBody>
          <a:bodyPr wrap="square" rtlCol="0">
            <a:spAutoFit/>
          </a:bodyPr>
          <a:lstStyle/>
          <a:p>
            <a:r>
              <a:rPr lang="en-US" sz="2400" b="1" dirty="0" smtClean="0">
                <a:solidFill>
                  <a:schemeClr val="bg1"/>
                </a:solidFill>
              </a:rPr>
              <a:t>Principle of learning #7  Requirements  for retention well established.</a:t>
            </a:r>
          </a:p>
          <a:p>
            <a:endParaRPr lang="en-US" sz="2400" dirty="0" smtClean="0">
              <a:solidFill>
                <a:schemeClr val="bg1"/>
              </a:solidFill>
            </a:endParaRPr>
          </a:p>
          <a:p>
            <a:r>
              <a:rPr lang="en-US" sz="2400" dirty="0" smtClean="0">
                <a:solidFill>
                  <a:schemeClr val="bg1"/>
                </a:solidFill>
              </a:rPr>
              <a:t>1. Spaced, repeated retrieval and application  (“testing”/using)</a:t>
            </a:r>
          </a:p>
          <a:p>
            <a:endParaRPr lang="en-US" sz="2400" dirty="0" smtClean="0">
              <a:solidFill>
                <a:schemeClr val="bg1"/>
              </a:solidFill>
            </a:endParaRPr>
          </a:p>
          <a:p>
            <a:r>
              <a:rPr lang="en-US" sz="2400" dirty="0" smtClean="0">
                <a:solidFill>
                  <a:schemeClr val="bg1"/>
                </a:solidFill>
              </a:rPr>
              <a:t>2. Multiple associations (“hooks”) with stuff  in long term memory</a:t>
            </a:r>
          </a:p>
          <a:p>
            <a:r>
              <a:rPr lang="en-US" sz="2400" dirty="0" smtClean="0">
                <a:solidFill>
                  <a:schemeClr val="bg1"/>
                </a:solidFill>
              </a:rPr>
              <a:t>     </a:t>
            </a:r>
            <a:r>
              <a:rPr lang="en-US" sz="2400" i="1" dirty="0" smtClean="0">
                <a:solidFill>
                  <a:schemeClr val="bg1"/>
                </a:solidFill>
              </a:rPr>
              <a:t>(more the better, “useful” associations--expertise)  </a:t>
            </a:r>
            <a:endParaRPr lang="en-CA" sz="2400" i="1"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85720" y="214290"/>
            <a:ext cx="8229600" cy="1143000"/>
          </a:xfrm>
        </p:spPr>
        <p:txBody>
          <a:bodyPr/>
          <a:lstStyle/>
          <a:p>
            <a:pPr algn="l"/>
            <a:r>
              <a:rPr lang="en-US" u="sng" dirty="0" smtClean="0">
                <a:solidFill>
                  <a:srgbClr val="FFFF00"/>
                </a:solidFill>
              </a:rPr>
              <a:t>Principles  of learning:</a:t>
            </a:r>
            <a:r>
              <a:rPr lang="en-US" dirty="0" smtClean="0">
                <a:solidFill>
                  <a:srgbClr val="FFFF00"/>
                </a:solidFill>
              </a:rPr>
              <a:t/>
            </a:r>
            <a:br>
              <a:rPr lang="en-US" dirty="0" smtClean="0">
                <a:solidFill>
                  <a:srgbClr val="FFFF00"/>
                </a:solidFill>
              </a:rPr>
            </a:br>
            <a:r>
              <a:rPr lang="en-US" dirty="0" smtClean="0">
                <a:solidFill>
                  <a:srgbClr val="FFFF00"/>
                </a:solidFill>
              </a:rPr>
              <a:t> #1-- all learning involves connecting up with and building on prior thinking and knowledge base</a:t>
            </a:r>
            <a:endParaRPr lang="en-CA" dirty="0">
              <a:solidFill>
                <a:srgbClr val="FFFF00"/>
              </a:solidFill>
            </a:endParaRPr>
          </a:p>
        </p:txBody>
      </p:sp>
      <p:sp>
        <p:nvSpPr>
          <p:cNvPr id="4" name="Title 1"/>
          <p:cNvSpPr txBox="1">
            <a:spLocks/>
          </p:cNvSpPr>
          <p:nvPr/>
        </p:nvSpPr>
        <p:spPr>
          <a:xfrm>
            <a:off x="214282" y="1428736"/>
            <a:ext cx="8229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bg1"/>
                </a:solidFill>
                <a:effectLst/>
                <a:uLnTx/>
                <a:uFillTx/>
                <a:latin typeface="+mj-lt"/>
                <a:ea typeface="+mj-ea"/>
                <a:cs typeface="+mj-cs"/>
              </a:rPr>
              <a:t> #2  Motivation to learn is essential.  Is necessary element of teaching.</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2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itle 1"/>
          <p:cNvSpPr txBox="1">
            <a:spLocks/>
          </p:cNvSpPr>
          <p:nvPr/>
        </p:nvSpPr>
        <p:spPr>
          <a:xfrm>
            <a:off x="214282" y="2285992"/>
            <a:ext cx="8229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i="0" u="none" strike="noStrike" kern="1200" cap="none" spc="0" normalizeH="0" baseline="0" noProof="0" dirty="0" smtClean="0">
                <a:ln>
                  <a:noFill/>
                </a:ln>
                <a:solidFill>
                  <a:schemeClr val="bg1"/>
                </a:solidFill>
                <a:effectLst/>
                <a:uLnTx/>
                <a:uFillTx/>
                <a:latin typeface="+mj-lt"/>
                <a:ea typeface="+mj-ea"/>
                <a:cs typeface="+mj-cs"/>
              </a:rPr>
              <a:t>#3-- engagement.  People must think hard about a subject to learn it.</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a:r>
            <a:br>
              <a:rPr kumimoji="0" lang="en-US" sz="2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2400" b="0"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214282" y="3071810"/>
            <a:ext cx="7429552" cy="830997"/>
          </a:xfrm>
          <a:prstGeom prst="rect">
            <a:avLst/>
          </a:prstGeom>
        </p:spPr>
        <p:txBody>
          <a:bodyPr wrap="square">
            <a:spAutoFit/>
          </a:bodyPr>
          <a:lstStyle/>
          <a:p>
            <a:r>
              <a:rPr lang="en-US" sz="2400" dirty="0" smtClean="0">
                <a:solidFill>
                  <a:schemeClr val="bg1"/>
                </a:solidFill>
                <a:latin typeface="+mj-lt"/>
              </a:rPr>
              <a:t> #4  Need effective feedback--Guidance that shapes thinking and learning.</a:t>
            </a:r>
            <a:endParaRPr lang="en-CA" sz="2400" dirty="0">
              <a:latin typeface="+mj-lt"/>
            </a:endParaRPr>
          </a:p>
        </p:txBody>
      </p:sp>
      <p:sp>
        <p:nvSpPr>
          <p:cNvPr id="7" name="Rectangle 6"/>
          <p:cNvSpPr/>
          <p:nvPr/>
        </p:nvSpPr>
        <p:spPr>
          <a:xfrm>
            <a:off x="214282" y="3857628"/>
            <a:ext cx="8643998" cy="830997"/>
          </a:xfrm>
          <a:prstGeom prst="rect">
            <a:avLst/>
          </a:prstGeom>
        </p:spPr>
        <p:txBody>
          <a:bodyPr wrap="square">
            <a:spAutoFit/>
          </a:bodyPr>
          <a:lstStyle/>
          <a:p>
            <a:r>
              <a:rPr lang="en-US" sz="2400" dirty="0" smtClean="0">
                <a:solidFill>
                  <a:schemeClr val="bg1"/>
                </a:solidFill>
                <a:latin typeface="+mj-lt"/>
              </a:rPr>
              <a:t> #5  Expert thinking involves more than knowing information, is also how information is organized, applied, and learned.  </a:t>
            </a:r>
            <a:endParaRPr lang="en-CA" sz="2400" dirty="0">
              <a:latin typeface="+mj-lt"/>
            </a:endParaRPr>
          </a:p>
        </p:txBody>
      </p:sp>
      <p:sp>
        <p:nvSpPr>
          <p:cNvPr id="8" name="Rectangle 7"/>
          <p:cNvSpPr/>
          <p:nvPr/>
        </p:nvSpPr>
        <p:spPr>
          <a:xfrm>
            <a:off x="285720" y="4714884"/>
            <a:ext cx="8643998" cy="1354217"/>
          </a:xfrm>
          <a:prstGeom prst="rect">
            <a:avLst/>
          </a:prstGeom>
        </p:spPr>
        <p:txBody>
          <a:bodyPr wrap="square">
            <a:spAutoFit/>
          </a:bodyPr>
          <a:lstStyle/>
          <a:p>
            <a:r>
              <a:rPr lang="en-US" sz="2400" dirty="0" smtClean="0">
                <a:solidFill>
                  <a:schemeClr val="bg1"/>
                </a:solidFill>
                <a:latin typeface="+mj-lt"/>
              </a:rPr>
              <a:t> #6  Working memory extremely limited capacity!</a:t>
            </a:r>
            <a:br>
              <a:rPr lang="en-US" sz="2400" dirty="0" smtClean="0">
                <a:solidFill>
                  <a:schemeClr val="bg1"/>
                </a:solidFill>
                <a:latin typeface="+mj-lt"/>
              </a:rPr>
            </a:br>
            <a:r>
              <a:rPr lang="en-US" sz="2400" dirty="0" smtClean="0">
                <a:solidFill>
                  <a:schemeClr val="bg1"/>
                </a:solidFill>
                <a:latin typeface="+mj-lt"/>
              </a:rPr>
              <a:t>More  demands on it, less learned. </a:t>
            </a:r>
          </a:p>
          <a:p>
            <a:endParaRPr lang="en-US" sz="1000" dirty="0" smtClean="0">
              <a:solidFill>
                <a:schemeClr val="bg1"/>
              </a:solidFill>
              <a:latin typeface="+mj-lt"/>
            </a:endParaRPr>
          </a:p>
          <a:p>
            <a:r>
              <a:rPr lang="en-US" sz="2400" dirty="0" smtClean="0">
                <a:solidFill>
                  <a:schemeClr val="bg1"/>
                </a:solidFill>
                <a:latin typeface="+mj-lt"/>
              </a:rPr>
              <a:t>#7  Retention by spaced repeated retrieval &amp; multiple associations</a:t>
            </a:r>
            <a:endParaRPr lang="en-CA" sz="2400" dirty="0">
              <a:latin typeface="+mj-lt"/>
            </a:endParaRPr>
          </a:p>
        </p:txBody>
      </p:sp>
      <p:sp>
        <p:nvSpPr>
          <p:cNvPr id="9" name="TextBox 8"/>
          <p:cNvSpPr txBox="1"/>
          <p:nvPr/>
        </p:nvSpPr>
        <p:spPr>
          <a:xfrm>
            <a:off x="1357290" y="6072206"/>
            <a:ext cx="2778325" cy="461665"/>
          </a:xfrm>
          <a:prstGeom prst="rect">
            <a:avLst/>
          </a:prstGeom>
          <a:noFill/>
        </p:spPr>
        <p:txBody>
          <a:bodyPr wrap="none" rtlCol="0">
            <a:spAutoFit/>
          </a:bodyPr>
          <a:lstStyle/>
          <a:p>
            <a:r>
              <a:rPr lang="en-US" sz="2400" dirty="0" smtClean="0">
                <a:latin typeface="Comic Sans MS" pitchFamily="66" charset="0"/>
              </a:rPr>
              <a:t>anything  missing?</a:t>
            </a:r>
            <a:endParaRPr lang="en-CA" sz="24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en-US" u="sng" dirty="0" smtClean="0"/>
              <a:t>Survey of your background </a:t>
            </a:r>
            <a:endParaRPr lang="en-CA" u="sng" dirty="0"/>
          </a:p>
        </p:txBody>
      </p:sp>
      <p:sp>
        <p:nvSpPr>
          <p:cNvPr id="3" name="TextBox 2"/>
          <p:cNvSpPr txBox="1"/>
          <p:nvPr/>
        </p:nvSpPr>
        <p:spPr>
          <a:xfrm>
            <a:off x="214282" y="571480"/>
            <a:ext cx="8501090" cy="1569660"/>
          </a:xfrm>
          <a:prstGeom prst="rect">
            <a:avLst/>
          </a:prstGeom>
          <a:noFill/>
        </p:spPr>
        <p:txBody>
          <a:bodyPr wrap="square" rtlCol="0">
            <a:spAutoFit/>
          </a:bodyPr>
          <a:lstStyle/>
          <a:p>
            <a:r>
              <a:rPr lang="en-US" sz="2400" dirty="0" smtClean="0">
                <a:solidFill>
                  <a:schemeClr val="bg1"/>
                </a:solidFill>
              </a:rPr>
              <a:t>q1.  My teaching experience before this term is</a:t>
            </a:r>
          </a:p>
          <a:p>
            <a:r>
              <a:rPr lang="en-US" sz="2400" dirty="0" smtClean="0">
                <a:solidFill>
                  <a:schemeClr val="bg1"/>
                </a:solidFill>
              </a:rPr>
              <a:t>a. none,    b. as TA multiple terms, c. taught only 3</a:t>
            </a:r>
            <a:r>
              <a:rPr lang="en-US" sz="2400" baseline="30000" dirty="0" smtClean="0">
                <a:solidFill>
                  <a:schemeClr val="bg1"/>
                </a:solidFill>
              </a:rPr>
              <a:t>rd</a:t>
            </a:r>
            <a:r>
              <a:rPr lang="en-US" sz="2400" dirty="0" smtClean="0">
                <a:solidFill>
                  <a:schemeClr val="bg1"/>
                </a:solidFill>
              </a:rPr>
              <a:t>  &amp; 4</a:t>
            </a:r>
            <a:r>
              <a:rPr lang="en-US" sz="2400" baseline="30000" dirty="0" smtClean="0">
                <a:solidFill>
                  <a:schemeClr val="bg1"/>
                </a:solidFill>
              </a:rPr>
              <a:t>th</a:t>
            </a:r>
            <a:r>
              <a:rPr lang="en-US" sz="2400" dirty="0" smtClean="0">
                <a:solidFill>
                  <a:schemeClr val="bg1"/>
                </a:solidFill>
              </a:rPr>
              <a:t> level course(s),  d. taught 1</a:t>
            </a:r>
            <a:r>
              <a:rPr lang="en-US" sz="2400" baseline="30000" dirty="0" smtClean="0">
                <a:solidFill>
                  <a:schemeClr val="bg1"/>
                </a:solidFill>
              </a:rPr>
              <a:t>st</a:t>
            </a:r>
            <a:r>
              <a:rPr lang="en-US" sz="2400" dirty="0" smtClean="0">
                <a:solidFill>
                  <a:schemeClr val="bg1"/>
                </a:solidFill>
              </a:rPr>
              <a:t> &amp; 2</a:t>
            </a:r>
            <a:r>
              <a:rPr lang="en-US" sz="2400" baseline="30000" dirty="0" smtClean="0">
                <a:solidFill>
                  <a:schemeClr val="bg1"/>
                </a:solidFill>
              </a:rPr>
              <a:t>nd</a:t>
            </a:r>
            <a:r>
              <a:rPr lang="en-US" sz="2400" dirty="0" smtClean="0">
                <a:solidFill>
                  <a:schemeClr val="bg1"/>
                </a:solidFill>
              </a:rPr>
              <a:t> yr course(s) only ,  e. have taught both upper and lower level courses as instructor </a:t>
            </a:r>
            <a:endParaRPr lang="en-CA" sz="2400" dirty="0">
              <a:solidFill>
                <a:schemeClr val="bg1"/>
              </a:solidFill>
            </a:endParaRPr>
          </a:p>
        </p:txBody>
      </p:sp>
      <p:sp>
        <p:nvSpPr>
          <p:cNvPr id="4" name="TextBox 3"/>
          <p:cNvSpPr txBox="1"/>
          <p:nvPr/>
        </p:nvSpPr>
        <p:spPr>
          <a:xfrm>
            <a:off x="428596" y="2428868"/>
            <a:ext cx="7503272" cy="1569660"/>
          </a:xfrm>
          <a:prstGeom prst="rect">
            <a:avLst/>
          </a:prstGeom>
          <a:noFill/>
        </p:spPr>
        <p:txBody>
          <a:bodyPr wrap="none" rtlCol="0">
            <a:spAutoFit/>
          </a:bodyPr>
          <a:lstStyle/>
          <a:p>
            <a:r>
              <a:rPr lang="en-US" sz="2400" dirty="0" smtClean="0">
                <a:solidFill>
                  <a:schemeClr val="bg1"/>
                </a:solidFill>
              </a:rPr>
              <a:t>q2. My teaching experience has been  </a:t>
            </a:r>
          </a:p>
          <a:p>
            <a:r>
              <a:rPr lang="en-US" sz="2400" dirty="0" smtClean="0">
                <a:solidFill>
                  <a:schemeClr val="bg1"/>
                </a:solidFill>
              </a:rPr>
              <a:t>a. extensive (multiple courses) at both UBC and elsewhere </a:t>
            </a:r>
            <a:endParaRPr lang="en-CA" sz="2400" dirty="0" smtClean="0">
              <a:solidFill>
                <a:schemeClr val="bg1"/>
              </a:solidFill>
            </a:endParaRPr>
          </a:p>
          <a:p>
            <a:r>
              <a:rPr lang="en-US" sz="2400" dirty="0" smtClean="0">
                <a:solidFill>
                  <a:schemeClr val="bg1"/>
                </a:solidFill>
              </a:rPr>
              <a:t>b. mostly at UBC,  c. mostly elsewhere</a:t>
            </a:r>
          </a:p>
          <a:p>
            <a:endParaRPr lang="en-CA" sz="2400" dirty="0">
              <a:solidFill>
                <a:schemeClr val="bg1"/>
              </a:solidFill>
            </a:endParaRPr>
          </a:p>
        </p:txBody>
      </p:sp>
      <p:sp>
        <p:nvSpPr>
          <p:cNvPr id="5" name="TextBox 4"/>
          <p:cNvSpPr txBox="1"/>
          <p:nvPr/>
        </p:nvSpPr>
        <p:spPr>
          <a:xfrm>
            <a:off x="357158" y="3929066"/>
            <a:ext cx="8501122" cy="2677656"/>
          </a:xfrm>
          <a:prstGeom prst="rect">
            <a:avLst/>
          </a:prstGeom>
          <a:noFill/>
        </p:spPr>
        <p:txBody>
          <a:bodyPr wrap="square" rtlCol="0">
            <a:spAutoFit/>
          </a:bodyPr>
          <a:lstStyle/>
          <a:p>
            <a:r>
              <a:rPr lang="en-US" sz="2400" dirty="0" smtClean="0">
                <a:solidFill>
                  <a:schemeClr val="bg1"/>
                </a:solidFill>
              </a:rPr>
              <a:t>q3. I have </a:t>
            </a:r>
          </a:p>
          <a:p>
            <a:r>
              <a:rPr lang="en-US" sz="2400" dirty="0" smtClean="0">
                <a:solidFill>
                  <a:schemeClr val="bg1"/>
                </a:solidFill>
              </a:rPr>
              <a:t>a. read multiple papers/books on both teaching methods and teaching and learning research,</a:t>
            </a:r>
          </a:p>
          <a:p>
            <a:r>
              <a:rPr lang="en-US" sz="2400" dirty="0" smtClean="0">
                <a:solidFill>
                  <a:schemeClr val="bg1"/>
                </a:solidFill>
              </a:rPr>
              <a:t>b.  read 1 to 3 papers on teaching methods only</a:t>
            </a:r>
          </a:p>
          <a:p>
            <a:r>
              <a:rPr lang="en-US" sz="2400" dirty="0" smtClean="0">
                <a:solidFill>
                  <a:schemeClr val="bg1"/>
                </a:solidFill>
              </a:rPr>
              <a:t>c.  read 1-3 papers on teaching or learning research</a:t>
            </a:r>
          </a:p>
          <a:p>
            <a:r>
              <a:rPr lang="en-US" sz="2400" dirty="0" smtClean="0">
                <a:solidFill>
                  <a:schemeClr val="bg1"/>
                </a:solidFill>
              </a:rPr>
              <a:t>d. not read any papers, but have gone to teaching workshop</a:t>
            </a:r>
          </a:p>
          <a:p>
            <a:r>
              <a:rPr lang="en-US" sz="2400" dirty="0" smtClean="0">
                <a:solidFill>
                  <a:schemeClr val="bg1"/>
                </a:solidFill>
              </a:rPr>
              <a:t>e. not read any papers or gone to any workshops</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FFFF00"/>
                </a:solidFill>
              </a:rPr>
              <a:t>Principle of learning #1-- all learning involves connecting up with and building on prior thinking and knowledge base</a:t>
            </a:r>
            <a:endParaRPr lang="en-CA" sz="3200" dirty="0">
              <a:solidFill>
                <a:srgbClr val="FFFF00"/>
              </a:solidFill>
            </a:endParaRPr>
          </a:p>
        </p:txBody>
      </p:sp>
      <p:sp>
        <p:nvSpPr>
          <p:cNvPr id="3" name="TextBox 2"/>
          <p:cNvSpPr txBox="1"/>
          <p:nvPr/>
        </p:nvSpPr>
        <p:spPr>
          <a:xfrm>
            <a:off x="500034" y="2214554"/>
            <a:ext cx="8286808" cy="830997"/>
          </a:xfrm>
          <a:prstGeom prst="rect">
            <a:avLst/>
          </a:prstGeom>
          <a:noFill/>
        </p:spPr>
        <p:txBody>
          <a:bodyPr wrap="square" rtlCol="0">
            <a:spAutoFit/>
          </a:bodyPr>
          <a:lstStyle/>
          <a:p>
            <a:r>
              <a:rPr lang="en-US" sz="2400" i="1" dirty="0" smtClean="0"/>
              <a:t>to teach effectively-- </a:t>
            </a:r>
            <a:r>
              <a:rPr lang="en-US" sz="2400" i="1" u="sng" dirty="0" smtClean="0"/>
              <a:t>must</a:t>
            </a:r>
            <a:r>
              <a:rPr lang="en-US" sz="2400" i="1" dirty="0" smtClean="0"/>
              <a:t> find out student prior thinking and connect with it. </a:t>
            </a:r>
            <a:endParaRPr lang="en-CA" sz="2400" i="1" dirty="0"/>
          </a:p>
        </p:txBody>
      </p:sp>
      <p:sp>
        <p:nvSpPr>
          <p:cNvPr id="4" name="TextBox 3"/>
          <p:cNvSpPr txBox="1"/>
          <p:nvPr/>
        </p:nvSpPr>
        <p:spPr>
          <a:xfrm>
            <a:off x="3214678" y="6286520"/>
            <a:ext cx="2011897" cy="369332"/>
          </a:xfrm>
          <a:prstGeom prst="rect">
            <a:avLst/>
          </a:prstGeom>
          <a:noFill/>
          <a:ln>
            <a:solidFill>
              <a:schemeClr val="tx1"/>
            </a:solidFill>
          </a:ln>
        </p:spPr>
        <p:txBody>
          <a:bodyPr wrap="none" rtlCol="0">
            <a:spAutoFit/>
          </a:bodyPr>
          <a:lstStyle/>
          <a:p>
            <a:r>
              <a:rPr lang="en-US" dirty="0" smtClean="0"/>
              <a:t>on to next principle</a:t>
            </a:r>
            <a:endParaRPr lang="en-CA" dirty="0"/>
          </a:p>
        </p:txBody>
      </p:sp>
      <p:sp>
        <p:nvSpPr>
          <p:cNvPr id="5" name="TextBox 4"/>
          <p:cNvSpPr txBox="1"/>
          <p:nvPr/>
        </p:nvSpPr>
        <p:spPr>
          <a:xfrm>
            <a:off x="3571868" y="5500702"/>
            <a:ext cx="862737" cy="461665"/>
          </a:xfrm>
          <a:prstGeom prst="rect">
            <a:avLst/>
          </a:prstGeom>
          <a:noFill/>
          <a:ln>
            <a:solidFill>
              <a:schemeClr val="bg1"/>
            </a:solidFill>
          </a:ln>
        </p:spPr>
        <p:txBody>
          <a:bodyPr wrap="none" rtlCol="0">
            <a:spAutoFit/>
          </a:bodyPr>
          <a:lstStyle/>
          <a:p>
            <a:r>
              <a:rPr lang="en-CA" sz="2000" dirty="0" smtClean="0">
                <a:solidFill>
                  <a:schemeClr val="bg1"/>
                </a:solidFill>
                <a:sym typeface="Webdings"/>
              </a:rPr>
              <a:t>??  </a:t>
            </a:r>
            <a:r>
              <a:rPr lang="en-CA" sz="2400" dirty="0" smtClean="0">
                <a:solidFill>
                  <a:schemeClr val="bg1"/>
                </a:solidFill>
                <a:sym typeface="Webdings"/>
              </a:rPr>
              <a:t> </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t>My </a:t>
            </a:r>
            <a:r>
              <a:rPr lang="en-US" sz="2800" u="sng" dirty="0" smtClean="0"/>
              <a:t>biggest</a:t>
            </a:r>
            <a:r>
              <a:rPr lang="en-US" sz="2800" dirty="0" smtClean="0"/>
              <a:t> fear when I get up in front of a class is that</a:t>
            </a:r>
            <a:r>
              <a:rPr lang="en-US" dirty="0" smtClean="0"/>
              <a:t/>
            </a:r>
            <a:br>
              <a:rPr lang="en-US" dirty="0" smtClean="0"/>
            </a:br>
            <a:r>
              <a:rPr lang="en-US" dirty="0" smtClean="0"/>
              <a:t/>
            </a:r>
            <a:br>
              <a:rPr lang="en-US" dirty="0" smtClean="0"/>
            </a:br>
            <a:r>
              <a:rPr lang="en-US" dirty="0" smtClean="0"/>
              <a:t>a. I will mess up an explanation and look stupid</a:t>
            </a:r>
            <a:br>
              <a:rPr lang="en-US" dirty="0" smtClean="0"/>
            </a:br>
            <a:r>
              <a:rPr lang="en-US" dirty="0"/>
              <a:t/>
            </a:r>
            <a:br>
              <a:rPr lang="en-US" dirty="0"/>
            </a:br>
            <a:r>
              <a:rPr lang="en-US" dirty="0" smtClean="0"/>
              <a:t>b. the students will not like me as a person</a:t>
            </a:r>
            <a:br>
              <a:rPr lang="en-US" dirty="0" smtClean="0"/>
            </a:br>
            <a:r>
              <a:rPr lang="en-US" dirty="0" smtClean="0"/>
              <a:t/>
            </a:r>
            <a:br>
              <a:rPr lang="en-US" dirty="0" smtClean="0"/>
            </a:br>
            <a:r>
              <a:rPr lang="en-US" dirty="0" smtClean="0"/>
              <a:t>c. the students will be bored</a:t>
            </a:r>
            <a:br>
              <a:rPr lang="en-US" dirty="0" smtClean="0"/>
            </a:br>
            <a:r>
              <a:rPr lang="en-US" dirty="0"/>
              <a:t/>
            </a:r>
            <a:br>
              <a:rPr lang="en-US" dirty="0"/>
            </a:br>
            <a:r>
              <a:rPr lang="en-US" dirty="0" smtClean="0"/>
              <a:t>d. the students will not learn the material</a:t>
            </a:r>
            <a:br>
              <a:rPr lang="en-US" dirty="0" smtClean="0"/>
            </a:br>
            <a:r>
              <a:rPr lang="en-US" dirty="0"/>
              <a:t/>
            </a:r>
            <a:br>
              <a:rPr lang="en-US" dirty="0"/>
            </a:br>
            <a:r>
              <a:rPr lang="en-US" dirty="0" smtClean="0"/>
              <a:t>e. I will lose control of the class and students will be talking and doing other disruptive things.</a:t>
            </a:r>
            <a:br>
              <a:rPr lang="en-US" dirty="0" smtClean="0"/>
            </a:br>
            <a:r>
              <a:rPr lang="en-US" dirty="0"/>
              <a:t/>
            </a:r>
            <a:br>
              <a:rPr lang="en-US" dirty="0"/>
            </a:br>
            <a:r>
              <a:rPr lang="en-US" dirty="0" smtClean="0">
                <a:solidFill>
                  <a:schemeClr val="bg1"/>
                </a:solidFill>
              </a:rPr>
              <a:t>if your biggest fear is something other than one of the above, do not vote, but be prepared to tell.</a:t>
            </a:r>
            <a:endParaRPr lang="en-CA"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t>What you want to get out of these first two</a:t>
            </a:r>
            <a:br>
              <a:rPr lang="en-US" sz="3200" dirty="0" smtClean="0"/>
            </a:br>
            <a:r>
              <a:rPr lang="en-US" sz="3200" dirty="0" smtClean="0"/>
              <a:t>new faculty workshops?</a:t>
            </a:r>
            <a:endParaRPr lang="en-CA" sz="3200" dirty="0"/>
          </a:p>
        </p:txBody>
      </p:sp>
      <p:sp>
        <p:nvSpPr>
          <p:cNvPr id="3" name="TextBox 2"/>
          <p:cNvSpPr txBox="1"/>
          <p:nvPr/>
        </p:nvSpPr>
        <p:spPr>
          <a:xfrm>
            <a:off x="642910" y="1571612"/>
            <a:ext cx="7267759" cy="2308324"/>
          </a:xfrm>
          <a:prstGeom prst="rect">
            <a:avLst/>
          </a:prstGeom>
          <a:noFill/>
        </p:spPr>
        <p:txBody>
          <a:bodyPr wrap="none" rtlCol="0">
            <a:spAutoFit/>
          </a:bodyPr>
          <a:lstStyle/>
          <a:p>
            <a:r>
              <a:rPr lang="en-US" sz="2400" dirty="0" smtClean="0">
                <a:solidFill>
                  <a:schemeClr val="bg1"/>
                </a:solidFill>
              </a:rPr>
              <a:t>Pick the </a:t>
            </a:r>
            <a:r>
              <a:rPr lang="en-US" sz="2400" u="sng" dirty="0" smtClean="0">
                <a:solidFill>
                  <a:schemeClr val="bg1"/>
                </a:solidFill>
              </a:rPr>
              <a:t>most</a:t>
            </a:r>
            <a:r>
              <a:rPr lang="en-US" sz="2400" dirty="0" smtClean="0">
                <a:solidFill>
                  <a:schemeClr val="bg1"/>
                </a:solidFill>
              </a:rPr>
              <a:t> important goal</a:t>
            </a:r>
          </a:p>
          <a:p>
            <a:r>
              <a:rPr lang="en-US" sz="2400" dirty="0" smtClean="0">
                <a:solidFill>
                  <a:schemeClr val="bg1"/>
                </a:solidFill>
              </a:rPr>
              <a:t>a. make Dean or Head happy with me.</a:t>
            </a:r>
          </a:p>
          <a:p>
            <a:r>
              <a:rPr lang="en-US" sz="2400" dirty="0" smtClean="0">
                <a:solidFill>
                  <a:schemeClr val="bg1"/>
                </a:solidFill>
              </a:rPr>
              <a:t>b. meet other new faculty.</a:t>
            </a:r>
          </a:p>
          <a:p>
            <a:r>
              <a:rPr lang="en-US" sz="2400" dirty="0" smtClean="0">
                <a:solidFill>
                  <a:schemeClr val="bg1"/>
                </a:solidFill>
              </a:rPr>
              <a:t>c. learn to teach more effectively.</a:t>
            </a:r>
          </a:p>
          <a:p>
            <a:r>
              <a:rPr lang="en-US" sz="2400" dirty="0" smtClean="0">
                <a:solidFill>
                  <a:schemeClr val="bg1"/>
                </a:solidFill>
              </a:rPr>
              <a:t>d. reduce level of stress and/or time I spend on teaching.</a:t>
            </a:r>
          </a:p>
          <a:p>
            <a:r>
              <a:rPr lang="en-US" sz="2400" dirty="0" smtClean="0">
                <a:solidFill>
                  <a:schemeClr val="bg1"/>
                </a:solidFill>
              </a:rPr>
              <a:t>e. other</a:t>
            </a:r>
            <a:endParaRPr lang="en-CA" sz="2400" dirty="0">
              <a:solidFill>
                <a:schemeClr val="bg1"/>
              </a:solidFill>
            </a:endParaRPr>
          </a:p>
        </p:txBody>
      </p:sp>
      <p:sp>
        <p:nvSpPr>
          <p:cNvPr id="4" name="TextBox 3"/>
          <p:cNvSpPr txBox="1"/>
          <p:nvPr/>
        </p:nvSpPr>
        <p:spPr>
          <a:xfrm>
            <a:off x="785786" y="4000504"/>
            <a:ext cx="6643734" cy="830997"/>
          </a:xfrm>
          <a:prstGeom prst="rect">
            <a:avLst/>
          </a:prstGeom>
          <a:noFill/>
        </p:spPr>
        <p:txBody>
          <a:bodyPr wrap="square" rtlCol="0">
            <a:spAutoFit/>
          </a:bodyPr>
          <a:lstStyle/>
          <a:p>
            <a:r>
              <a:rPr lang="en-US" sz="2400" dirty="0" smtClean="0">
                <a:solidFill>
                  <a:schemeClr val="bg1"/>
                </a:solidFill>
              </a:rPr>
              <a:t>What is second most important goal, if more than one of these are important to you?</a:t>
            </a:r>
            <a:endParaRPr lang="en-CA" sz="2400" dirty="0">
              <a:solidFill>
                <a:schemeClr val="bg1"/>
              </a:solidFill>
            </a:endParaRPr>
          </a:p>
        </p:txBody>
      </p:sp>
      <p:sp>
        <p:nvSpPr>
          <p:cNvPr id="5" name="TextBox 4"/>
          <p:cNvSpPr txBox="1"/>
          <p:nvPr/>
        </p:nvSpPr>
        <p:spPr>
          <a:xfrm>
            <a:off x="1000100" y="5072074"/>
            <a:ext cx="6673558" cy="461665"/>
          </a:xfrm>
          <a:prstGeom prst="rect">
            <a:avLst/>
          </a:prstGeom>
          <a:noFill/>
        </p:spPr>
        <p:txBody>
          <a:bodyPr wrap="none" rtlCol="0">
            <a:spAutoFit/>
          </a:bodyPr>
          <a:lstStyle/>
          <a:p>
            <a:r>
              <a:rPr lang="en-US" sz="2400" i="1" dirty="0" smtClean="0"/>
              <a:t>discuss goals, how can they best be achieved today?</a:t>
            </a:r>
            <a:endParaRPr lang="en-CA" sz="2400" i="1" dirty="0"/>
          </a:p>
        </p:txBody>
      </p:sp>
      <p:sp>
        <p:nvSpPr>
          <p:cNvPr id="6" name="TextBox 5"/>
          <p:cNvSpPr txBox="1"/>
          <p:nvPr/>
        </p:nvSpPr>
        <p:spPr>
          <a:xfrm>
            <a:off x="1071538" y="5786454"/>
            <a:ext cx="7351693" cy="830997"/>
          </a:xfrm>
          <a:prstGeom prst="rect">
            <a:avLst/>
          </a:prstGeom>
          <a:noFill/>
        </p:spPr>
        <p:txBody>
          <a:bodyPr wrap="none" rtlCol="0">
            <a:spAutoFit/>
          </a:bodyPr>
          <a:lstStyle/>
          <a:p>
            <a:r>
              <a:rPr lang="en-US" sz="2400" dirty="0" smtClean="0">
                <a:solidFill>
                  <a:schemeClr val="bg1"/>
                </a:solidFill>
                <a:latin typeface="Comic Sans MS" pitchFamily="66" charset="0"/>
              </a:rPr>
              <a:t>Now I know your greatest concerns and desires </a:t>
            </a:r>
            <a:r>
              <a:rPr lang="en-US" sz="2400" dirty="0" smtClean="0">
                <a:solidFill>
                  <a:schemeClr val="bg1"/>
                </a:solidFill>
                <a:latin typeface="Comic Sans MS" pitchFamily="66" charset="0"/>
                <a:sym typeface="Wingdings"/>
              </a:rPr>
              <a:t></a:t>
            </a:r>
          </a:p>
          <a:p>
            <a:r>
              <a:rPr lang="en-US" sz="2400" dirty="0" smtClean="0">
                <a:solidFill>
                  <a:schemeClr val="bg1"/>
                </a:solidFill>
                <a:latin typeface="Comic Sans MS" pitchFamily="66" charset="0"/>
              </a:rPr>
              <a:t>-- can address in discussion</a:t>
            </a:r>
            <a:endParaRPr lang="en-CA" sz="2400"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chemeClr val="bg1"/>
                </a:solidFill>
              </a:rPr>
              <a:t>Principle of learning #2  Motivation to learn is essential.  Is necessary element of teaching.</a:t>
            </a:r>
            <a:r>
              <a:rPr lang="en-US" sz="3200" dirty="0" smtClean="0"/>
              <a:t/>
            </a:r>
            <a:br>
              <a:rPr lang="en-US" sz="32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endParaRPr lang="en-CA" dirty="0"/>
          </a:p>
        </p:txBody>
      </p:sp>
      <p:sp>
        <p:nvSpPr>
          <p:cNvPr id="4" name="TextBox 3"/>
          <p:cNvSpPr txBox="1"/>
          <p:nvPr/>
        </p:nvSpPr>
        <p:spPr>
          <a:xfrm>
            <a:off x="214282" y="3357562"/>
            <a:ext cx="8643998" cy="2677656"/>
          </a:xfrm>
          <a:prstGeom prst="rect">
            <a:avLst/>
          </a:prstGeom>
          <a:noFill/>
        </p:spPr>
        <p:txBody>
          <a:bodyPr wrap="square" rtlCol="0">
            <a:spAutoFit/>
          </a:bodyPr>
          <a:lstStyle/>
          <a:p>
            <a:r>
              <a:rPr lang="en-US" sz="2400" dirty="0" smtClean="0">
                <a:solidFill>
                  <a:schemeClr val="bg1"/>
                </a:solidFill>
                <a:latin typeface="+mj-lt"/>
              </a:rPr>
              <a:t>Motivation</a:t>
            </a:r>
            <a:r>
              <a:rPr lang="en-US" sz="2400" dirty="0" smtClean="0">
                <a:solidFill>
                  <a:schemeClr val="bg1"/>
                </a:solidFill>
              </a:rPr>
              <a:t> comes in various types--</a:t>
            </a:r>
          </a:p>
          <a:p>
            <a:r>
              <a:rPr lang="en-US" sz="2400" dirty="0" smtClean="0">
                <a:solidFill>
                  <a:schemeClr val="bg1"/>
                </a:solidFill>
              </a:rPr>
              <a:t>a.  external (Dean, tenure, salary,</a:t>
            </a:r>
            <a:r>
              <a:rPr lang="en-US" sz="2400" dirty="0" smtClean="0">
                <a:solidFill>
                  <a:schemeClr val="bg1">
                    <a:lumMod val="60000"/>
                    <a:lumOff val="40000"/>
                  </a:schemeClr>
                </a:solidFill>
              </a:rPr>
              <a:t> </a:t>
            </a:r>
            <a:r>
              <a:rPr lang="en-US" sz="2400" i="1" dirty="0" smtClean="0">
                <a:solidFill>
                  <a:schemeClr val="bg1">
                    <a:lumMod val="60000"/>
                    <a:lumOff val="40000"/>
                  </a:schemeClr>
                </a:solidFill>
              </a:rPr>
              <a:t>praise for success</a:t>
            </a:r>
            <a:r>
              <a:rPr lang="en-US" sz="2400" dirty="0" smtClean="0">
                <a:solidFill>
                  <a:schemeClr val="bg1"/>
                </a:solidFill>
              </a:rPr>
              <a:t>, </a:t>
            </a:r>
            <a:r>
              <a:rPr lang="en-US" sz="2400" i="1" dirty="0" smtClean="0"/>
              <a:t>threats, grades, parents</a:t>
            </a:r>
            <a:r>
              <a:rPr lang="en-US" sz="2400" dirty="0" smtClean="0">
                <a:solidFill>
                  <a:schemeClr val="bg1"/>
                </a:solidFill>
              </a:rPr>
              <a:t>)</a:t>
            </a:r>
          </a:p>
          <a:p>
            <a:r>
              <a:rPr lang="en-US" sz="2400" i="1" dirty="0" smtClean="0"/>
              <a:t>mostly  “hard-wired”-- linked to basic needs</a:t>
            </a:r>
          </a:p>
          <a:p>
            <a:endParaRPr lang="en-US" sz="2400" dirty="0" smtClean="0">
              <a:solidFill>
                <a:schemeClr val="bg1"/>
              </a:solidFill>
            </a:endParaRPr>
          </a:p>
          <a:p>
            <a:r>
              <a:rPr lang="en-US" sz="2400" dirty="0" smtClean="0">
                <a:solidFill>
                  <a:schemeClr val="bg1"/>
                </a:solidFill>
              </a:rPr>
              <a:t>b. internal  (interesting, useful, satisfying)</a:t>
            </a:r>
          </a:p>
          <a:p>
            <a:r>
              <a:rPr lang="en-US" sz="2400" i="1" dirty="0" smtClean="0"/>
              <a:t>mostly learned from culture, experience</a:t>
            </a:r>
            <a:r>
              <a:rPr lang="en-US" sz="2400" i="1" smtClean="0"/>
              <a:t>, persuasive teachers</a:t>
            </a:r>
            <a:r>
              <a:rPr lang="en-US" sz="2400" i="1" dirty="0" smtClean="0"/>
              <a:t>, ...</a:t>
            </a:r>
            <a:endParaRPr lang="en-CA" sz="2400" i="1" dirty="0"/>
          </a:p>
        </p:txBody>
      </p:sp>
      <p:sp>
        <p:nvSpPr>
          <p:cNvPr id="5" name="TextBox 4"/>
          <p:cNvSpPr txBox="1"/>
          <p:nvPr/>
        </p:nvSpPr>
        <p:spPr>
          <a:xfrm>
            <a:off x="357159" y="1571612"/>
            <a:ext cx="8572560" cy="1938992"/>
          </a:xfrm>
          <a:prstGeom prst="rect">
            <a:avLst/>
          </a:prstGeom>
          <a:noFill/>
        </p:spPr>
        <p:txBody>
          <a:bodyPr wrap="square" rtlCol="0">
            <a:spAutoFit/>
          </a:bodyPr>
          <a:lstStyle/>
          <a:p>
            <a:r>
              <a:rPr lang="en-US" sz="2400" dirty="0" smtClean="0"/>
              <a:t>Learning is inherently hard work.</a:t>
            </a:r>
          </a:p>
          <a:p>
            <a:r>
              <a:rPr lang="en-US" sz="2400" dirty="0" smtClean="0"/>
              <a:t> Requires changing brain, much like muscle development.</a:t>
            </a:r>
          </a:p>
          <a:p>
            <a:r>
              <a:rPr lang="en-US" sz="2400" dirty="0" smtClean="0"/>
              <a:t>Demands strenuous extended effort.   Humans will not do without motivation.</a:t>
            </a:r>
            <a:br>
              <a:rPr lang="en-US" sz="2400" dirty="0" smtClean="0"/>
            </a:b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 few relevant things we know about motivation </a:t>
            </a:r>
            <a:endParaRPr lang="en-CA" sz="3200" dirty="0"/>
          </a:p>
        </p:txBody>
      </p:sp>
      <p:sp>
        <p:nvSpPr>
          <p:cNvPr id="3" name="TextBox 2"/>
          <p:cNvSpPr txBox="1"/>
          <p:nvPr/>
        </p:nvSpPr>
        <p:spPr>
          <a:xfrm>
            <a:off x="785786" y="1000108"/>
            <a:ext cx="7715304" cy="5632311"/>
          </a:xfrm>
          <a:prstGeom prst="rect">
            <a:avLst/>
          </a:prstGeom>
          <a:noFill/>
        </p:spPr>
        <p:txBody>
          <a:bodyPr wrap="square" rtlCol="0">
            <a:spAutoFit/>
          </a:bodyPr>
          <a:lstStyle/>
          <a:p>
            <a:r>
              <a:rPr lang="en-US" sz="2400" dirty="0" smtClean="0">
                <a:solidFill>
                  <a:schemeClr val="bg1"/>
                </a:solidFill>
              </a:rPr>
              <a:t>1.  Is complex subject</a:t>
            </a:r>
          </a:p>
          <a:p>
            <a:r>
              <a:rPr lang="en-US" sz="2400" dirty="0" smtClean="0">
                <a:solidFill>
                  <a:schemeClr val="bg1"/>
                </a:solidFill>
              </a:rPr>
              <a:t>2. Internal motivation longer lasting but more complex to achieve.  </a:t>
            </a:r>
          </a:p>
          <a:p>
            <a:r>
              <a:rPr lang="en-US" sz="2400" dirty="0" smtClean="0">
                <a:solidFill>
                  <a:schemeClr val="bg1"/>
                </a:solidFill>
              </a:rPr>
              <a:t>3. Threats and competition motivate some people</a:t>
            </a:r>
          </a:p>
          <a:p>
            <a:r>
              <a:rPr lang="en-US" sz="2400" i="1" dirty="0" smtClean="0">
                <a:solidFill>
                  <a:schemeClr val="bg1"/>
                </a:solidFill>
              </a:rPr>
              <a:t>(overrepresented in science and engineering)</a:t>
            </a:r>
            <a:r>
              <a:rPr lang="en-US" sz="2400" dirty="0" smtClean="0">
                <a:solidFill>
                  <a:schemeClr val="bg1"/>
                </a:solidFill>
              </a:rPr>
              <a:t>  </a:t>
            </a:r>
          </a:p>
          <a:p>
            <a:r>
              <a:rPr lang="en-US" sz="2400" dirty="0" smtClean="0">
                <a:solidFill>
                  <a:schemeClr val="bg1"/>
                </a:solidFill>
              </a:rPr>
              <a:t>but </a:t>
            </a:r>
            <a:r>
              <a:rPr lang="en-US" sz="2400" dirty="0" err="1" smtClean="0">
                <a:solidFill>
                  <a:schemeClr val="bg1"/>
                </a:solidFill>
              </a:rPr>
              <a:t>demotivates</a:t>
            </a:r>
            <a:r>
              <a:rPr lang="en-US" sz="2400" dirty="0" smtClean="0">
                <a:solidFill>
                  <a:schemeClr val="bg1"/>
                </a:solidFill>
              </a:rPr>
              <a:t> others (most?). </a:t>
            </a:r>
          </a:p>
          <a:p>
            <a:r>
              <a:rPr lang="en-US" sz="2400" i="1" dirty="0" smtClean="0"/>
              <a:t>“Prof says 30% will fail, means he doesn’t care about my learning in this course, and so I want to have as little to do with it as possible.”</a:t>
            </a:r>
          </a:p>
          <a:p>
            <a:r>
              <a:rPr lang="en-US" sz="2400" b="1" dirty="0" smtClean="0">
                <a:solidFill>
                  <a:schemeClr val="bg1"/>
                </a:solidFill>
              </a:rPr>
              <a:t>4. Seeing usefulness/application of ideas in context a person can relate to  increases interest, is motivating.</a:t>
            </a:r>
          </a:p>
          <a:p>
            <a:r>
              <a:rPr lang="en-US" sz="2400" dirty="0" smtClean="0">
                <a:solidFill>
                  <a:schemeClr val="bg1"/>
                </a:solidFill>
              </a:rPr>
              <a:t>5. Achieving sense that can be successful in subject is motivating. (and vice-versa, usually)</a:t>
            </a:r>
          </a:p>
          <a:p>
            <a:endParaRPr lang="en-US" sz="2400" dirty="0" smtClean="0">
              <a:solidFill>
                <a:schemeClr val="bg1"/>
              </a:solidFill>
            </a:endParaRPr>
          </a:p>
          <a:p>
            <a:endParaRPr lang="en-CA" sz="2400" dirty="0">
              <a:solidFill>
                <a:schemeClr val="bg1"/>
              </a:solidFill>
            </a:endParaRPr>
          </a:p>
        </p:txBody>
      </p:sp>
      <p:sp>
        <p:nvSpPr>
          <p:cNvPr id="4" name="TextBox 3"/>
          <p:cNvSpPr txBox="1"/>
          <p:nvPr/>
        </p:nvSpPr>
        <p:spPr>
          <a:xfrm>
            <a:off x="3214678" y="6345816"/>
            <a:ext cx="2011897" cy="369332"/>
          </a:xfrm>
          <a:prstGeom prst="rect">
            <a:avLst/>
          </a:prstGeom>
          <a:noFill/>
          <a:ln>
            <a:solidFill>
              <a:schemeClr val="tx1"/>
            </a:solidFill>
          </a:ln>
        </p:spPr>
        <p:txBody>
          <a:bodyPr wrap="none" rtlCol="0">
            <a:spAutoFit/>
          </a:bodyPr>
          <a:lstStyle/>
          <a:p>
            <a:r>
              <a:rPr lang="en-US" dirty="0" smtClean="0"/>
              <a:t>on to next principle</a:t>
            </a:r>
            <a:endParaRPr lang="en-CA" dirty="0"/>
          </a:p>
        </p:txBody>
      </p:sp>
      <p:sp>
        <p:nvSpPr>
          <p:cNvPr id="5" name="TextBox 4"/>
          <p:cNvSpPr txBox="1"/>
          <p:nvPr/>
        </p:nvSpPr>
        <p:spPr>
          <a:xfrm>
            <a:off x="1357290" y="6215082"/>
            <a:ext cx="862737" cy="461665"/>
          </a:xfrm>
          <a:prstGeom prst="rect">
            <a:avLst/>
          </a:prstGeom>
          <a:noFill/>
          <a:ln>
            <a:solidFill>
              <a:schemeClr val="bg1"/>
            </a:solidFill>
          </a:ln>
        </p:spPr>
        <p:txBody>
          <a:bodyPr wrap="none" rtlCol="0">
            <a:spAutoFit/>
          </a:bodyPr>
          <a:lstStyle/>
          <a:p>
            <a:r>
              <a:rPr lang="en-CA" sz="2000" dirty="0" smtClean="0">
                <a:solidFill>
                  <a:schemeClr val="bg1"/>
                </a:solidFill>
                <a:sym typeface="Webdings"/>
              </a:rPr>
              <a:t>??  </a:t>
            </a:r>
            <a:r>
              <a:rPr lang="en-CA" sz="2400" dirty="0" smtClean="0">
                <a:solidFill>
                  <a:schemeClr val="bg1"/>
                </a:solidFill>
                <a:sym typeface="Webdings"/>
              </a:rPr>
              <a:t> </a:t>
            </a:r>
            <a:endParaRPr lang="en-CA"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is the single </a:t>
            </a:r>
            <a:r>
              <a:rPr lang="en-US" b="1" i="1" dirty="0" smtClean="0"/>
              <a:t>most</a:t>
            </a:r>
            <a:r>
              <a:rPr lang="en-US" dirty="0" smtClean="0"/>
              <a:t> important element needed for an instructor to teach a science topic effectively?</a:t>
            </a:r>
            <a:endParaRPr lang="en-CA" dirty="0"/>
          </a:p>
        </p:txBody>
      </p:sp>
      <p:sp>
        <p:nvSpPr>
          <p:cNvPr id="3" name="TextBox 2"/>
          <p:cNvSpPr txBox="1"/>
          <p:nvPr/>
        </p:nvSpPr>
        <p:spPr>
          <a:xfrm>
            <a:off x="285720" y="1285860"/>
            <a:ext cx="8429684" cy="830997"/>
          </a:xfrm>
          <a:prstGeom prst="rect">
            <a:avLst/>
          </a:prstGeom>
          <a:noFill/>
          <a:ln>
            <a:solidFill>
              <a:srgbClr val="FFFF00"/>
            </a:solidFill>
          </a:ln>
        </p:spPr>
        <p:txBody>
          <a:bodyPr wrap="square" rtlCol="0">
            <a:spAutoFit/>
          </a:bodyPr>
          <a:lstStyle/>
          <a:p>
            <a:r>
              <a:rPr lang="en-US" sz="2400" dirty="0" smtClean="0">
                <a:solidFill>
                  <a:schemeClr val="bg1"/>
                </a:solidFill>
              </a:rPr>
              <a:t>think briefly, offer individual suggestions, then will discuss these in small groups as to which one is best and why, then vote.</a:t>
            </a:r>
            <a:endParaRPr lang="en-CA" sz="2400" dirty="0">
              <a:solidFill>
                <a:schemeClr val="bg1"/>
              </a:solidFill>
            </a:endParaRPr>
          </a:p>
        </p:txBody>
      </p:sp>
      <p:sp>
        <p:nvSpPr>
          <p:cNvPr id="4" name="TextBox 3"/>
          <p:cNvSpPr txBox="1"/>
          <p:nvPr/>
        </p:nvSpPr>
        <p:spPr>
          <a:xfrm>
            <a:off x="214282" y="2500306"/>
            <a:ext cx="6535956" cy="3293209"/>
          </a:xfrm>
          <a:prstGeom prst="rect">
            <a:avLst/>
          </a:prstGeom>
          <a:noFill/>
        </p:spPr>
        <p:txBody>
          <a:bodyPr wrap="none" rtlCol="0">
            <a:spAutoFit/>
          </a:bodyPr>
          <a:lstStyle/>
          <a:p>
            <a:r>
              <a:rPr lang="en-US" sz="2400" dirty="0" smtClean="0">
                <a:solidFill>
                  <a:schemeClr val="bg1"/>
                </a:solidFill>
              </a:rPr>
              <a:t>a. </a:t>
            </a:r>
            <a:r>
              <a:rPr lang="en-US" sz="2400" dirty="0" smtClean="0">
                <a:solidFill>
                  <a:schemeClr val="bg1"/>
                </a:solidFill>
              </a:rPr>
              <a:t>clarity</a:t>
            </a:r>
            <a:endParaRPr lang="en-US" sz="2400" dirty="0" smtClean="0">
              <a:solidFill>
                <a:schemeClr val="bg1"/>
              </a:solidFill>
            </a:endParaRPr>
          </a:p>
          <a:p>
            <a:endParaRPr lang="en-US" sz="1000" dirty="0">
              <a:solidFill>
                <a:schemeClr val="bg1"/>
              </a:solidFill>
            </a:endParaRPr>
          </a:p>
          <a:p>
            <a:r>
              <a:rPr lang="en-US" sz="2400" dirty="0" smtClean="0">
                <a:solidFill>
                  <a:schemeClr val="bg1"/>
                </a:solidFill>
              </a:rPr>
              <a:t>b. </a:t>
            </a:r>
            <a:r>
              <a:rPr lang="en-US" sz="2400" dirty="0" smtClean="0">
                <a:solidFill>
                  <a:schemeClr val="bg1"/>
                </a:solidFill>
              </a:rPr>
              <a:t>motivate students.</a:t>
            </a:r>
            <a:endParaRPr lang="en-US" sz="2400" dirty="0" smtClean="0">
              <a:solidFill>
                <a:schemeClr val="bg1"/>
              </a:solidFill>
            </a:endParaRPr>
          </a:p>
          <a:p>
            <a:endParaRPr lang="en-US" sz="1000" dirty="0">
              <a:solidFill>
                <a:schemeClr val="bg1"/>
              </a:solidFill>
            </a:endParaRPr>
          </a:p>
          <a:p>
            <a:r>
              <a:rPr lang="en-US" sz="2400" dirty="0" smtClean="0">
                <a:solidFill>
                  <a:schemeClr val="bg1"/>
                </a:solidFill>
              </a:rPr>
              <a:t>c. </a:t>
            </a:r>
            <a:r>
              <a:rPr lang="en-US" sz="2400" dirty="0" smtClean="0">
                <a:solidFill>
                  <a:schemeClr val="bg1"/>
                </a:solidFill>
              </a:rPr>
              <a:t>engagement</a:t>
            </a:r>
            <a:endParaRPr lang="en-US" sz="2400" dirty="0" smtClean="0">
              <a:solidFill>
                <a:schemeClr val="bg1"/>
              </a:solidFill>
            </a:endParaRPr>
          </a:p>
          <a:p>
            <a:endParaRPr lang="en-US" sz="1000" dirty="0">
              <a:solidFill>
                <a:schemeClr val="bg1"/>
              </a:solidFill>
            </a:endParaRPr>
          </a:p>
          <a:p>
            <a:r>
              <a:rPr lang="en-US" sz="2400" dirty="0" smtClean="0">
                <a:solidFill>
                  <a:schemeClr val="bg1"/>
                </a:solidFill>
              </a:rPr>
              <a:t>d</a:t>
            </a:r>
            <a:r>
              <a:rPr lang="en-US" sz="2400" dirty="0" smtClean="0">
                <a:solidFill>
                  <a:schemeClr val="bg1"/>
                </a:solidFill>
              </a:rPr>
              <a:t>. charisma and/or trust   (personal characteristics)</a:t>
            </a:r>
            <a:endParaRPr lang="en-US" sz="2400" dirty="0" smtClean="0">
              <a:solidFill>
                <a:schemeClr val="bg1"/>
              </a:solidFill>
            </a:endParaRPr>
          </a:p>
          <a:p>
            <a:endParaRPr lang="en-US" sz="1000" dirty="0">
              <a:solidFill>
                <a:schemeClr val="bg1"/>
              </a:solidFill>
            </a:endParaRPr>
          </a:p>
          <a:p>
            <a:r>
              <a:rPr lang="en-US" sz="2400" dirty="0" smtClean="0">
                <a:solidFill>
                  <a:schemeClr val="bg1"/>
                </a:solidFill>
              </a:rPr>
              <a:t>e</a:t>
            </a:r>
            <a:r>
              <a:rPr lang="en-US" sz="2400" dirty="0" smtClean="0">
                <a:solidFill>
                  <a:schemeClr val="bg1"/>
                </a:solidFill>
              </a:rPr>
              <a:t>. feedbac</a:t>
            </a:r>
            <a:r>
              <a:rPr lang="en-US" sz="2400" dirty="0" smtClean="0">
                <a:solidFill>
                  <a:schemeClr val="bg1"/>
                </a:solidFill>
              </a:rPr>
              <a:t>k and guidance</a:t>
            </a:r>
          </a:p>
          <a:p>
            <a:endParaRPr lang="en-US" sz="2400" dirty="0" smtClean="0">
              <a:solidFill>
                <a:schemeClr val="bg1"/>
              </a:solidFill>
            </a:endParaRPr>
          </a:p>
          <a:p>
            <a:r>
              <a:rPr lang="en-US" sz="2400" dirty="0" smtClean="0">
                <a:solidFill>
                  <a:schemeClr val="bg1"/>
                </a:solidFill>
              </a:rPr>
              <a:t>if want one of others, </a:t>
            </a:r>
            <a:r>
              <a:rPr lang="en-US" sz="2400" dirty="0" err="1" smtClean="0">
                <a:solidFill>
                  <a:schemeClr val="bg1"/>
                </a:solidFill>
              </a:rPr>
              <a:t>dont</a:t>
            </a:r>
            <a:r>
              <a:rPr lang="en-US" sz="2400" dirty="0" smtClean="0">
                <a:solidFill>
                  <a:schemeClr val="bg1"/>
                </a:solidFill>
              </a:rPr>
              <a:t> vote-- will raise hand</a:t>
            </a:r>
            <a:endParaRPr lang="en-US" sz="24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Carl 1">
      <a:dk1>
        <a:srgbClr val="FFFF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400" dirty="0">
            <a:solidFill>
              <a:schemeClr val="bg1"/>
            </a:solidFill>
          </a:defRPr>
        </a:defPPr>
      </a:lstStyle>
    </a:txDef>
  </a:objectDefaults>
  <a:extraClrSchemeLst/>
</a:theme>
</file>

<file path=ppt/theme/theme2.xml><?xml version="1.0" encoding="utf-8"?>
<a:theme xmlns:a="http://schemas.openxmlformats.org/drawingml/2006/main" name="ubc physics intro">
  <a:themeElements>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fontScheme name="ubc physics intro">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 physics intr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ubc physics intr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ubc physics intr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ubc physics intr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ubc physics intr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ubc physics intr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ubc physics intr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ubc physics intr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
      <a:clrScheme name="ubc physics intro 9">
        <a:dk1>
          <a:srgbClr val="003B76"/>
        </a:dk1>
        <a:lt1>
          <a:srgbClr val="FFFF00"/>
        </a:lt1>
        <a:dk2>
          <a:srgbClr val="0066CC"/>
        </a:dk2>
        <a:lt2>
          <a:srgbClr val="CCECFF"/>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ubc physics intro">
  <a:themeElements>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fontScheme name="ubc physics intro">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 physics intr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ubc physics intr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ubc physics intr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ubc physics intr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ubc physics intr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ubc physics intr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ubc physics intr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ubc physics intr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
      <a:clrScheme name="ubc physics intro 9">
        <a:dk1>
          <a:srgbClr val="003B76"/>
        </a:dk1>
        <a:lt1>
          <a:srgbClr val="FFFF00"/>
        </a:lt1>
        <a:dk2>
          <a:srgbClr val="0066CC"/>
        </a:dk2>
        <a:lt2>
          <a:srgbClr val="CCECFF"/>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themeOverride>
</file>

<file path=ppt/theme/themeOverride2.xml><?xml version="1.0" encoding="utf-8"?>
<a:themeOverride xmlns:a="http://schemas.openxmlformats.org/drawingml/2006/main">
  <a:clrScheme name="ubc physics intro 10">
    <a:dk1>
      <a:srgbClr val="003B76"/>
    </a:dk1>
    <a:lt1>
      <a:srgbClr val="FFFF00"/>
    </a:lt1>
    <a:dk2>
      <a:srgbClr val="0066CC"/>
    </a:dk2>
    <a:lt2>
      <a:srgbClr val="CCECFF"/>
    </a:lt2>
    <a:accent1>
      <a:srgbClr val="33CCCC"/>
    </a:accent1>
    <a:accent2>
      <a:srgbClr val="FFFFFF"/>
    </a:accent2>
    <a:accent3>
      <a:srgbClr val="AAB8E2"/>
    </a:accent3>
    <a:accent4>
      <a:srgbClr val="DADA00"/>
    </a:accent4>
    <a:accent5>
      <a:srgbClr val="ADE2E2"/>
    </a:accent5>
    <a:accent6>
      <a:srgbClr val="E7E7E7"/>
    </a:accent6>
    <a:hlink>
      <a:srgbClr val="FFFFCC"/>
    </a:hlink>
    <a:folHlink>
      <a:srgbClr val="FFCC66"/>
    </a:folHlink>
  </a:clrScheme>
</a:themeOverride>
</file>

<file path=docProps/app.xml><?xml version="1.0" encoding="utf-8"?>
<Properties xmlns="http://schemas.openxmlformats.org/officeDocument/2006/extended-properties" xmlns:vt="http://schemas.openxmlformats.org/officeDocument/2006/docPropsVTypes">
  <TotalTime>4006</TotalTime>
  <Words>1865</Words>
  <Application>Microsoft Office PowerPoint</Application>
  <PresentationFormat>On-screen Show (4:3)</PresentationFormat>
  <Paragraphs>209</Paragraphs>
  <Slides>27</Slides>
  <Notes>3</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Office Theme</vt:lpstr>
      <vt:lpstr>ubc physics intro</vt:lpstr>
      <vt:lpstr>1_ubc physics intro</vt:lpstr>
      <vt:lpstr>Slide 1</vt:lpstr>
      <vt:lpstr>Slide 2</vt:lpstr>
      <vt:lpstr>Survey of your background </vt:lpstr>
      <vt:lpstr>Principle of learning #1-- all learning involves connecting up with and building on prior thinking and knowledge base</vt:lpstr>
      <vt:lpstr>My biggest fear when I get up in front of a class is that  a. I will mess up an explanation and look stupid  b. the students will not like me as a person  c. the students will be bored  d. the students will not learn the material  e. I will lose control of the class and students will be talking and doing other disruptive things.  if your biggest fear is something other than one of the above, do not vote, but be prepared to tell.</vt:lpstr>
      <vt:lpstr>What you want to get out of these first two new faculty workshops?</vt:lpstr>
      <vt:lpstr>Principle of learning #2  Motivation to learn is essential.  Is necessary element of teaching.      </vt:lpstr>
      <vt:lpstr>a few relevant things we know about motivation </vt:lpstr>
      <vt:lpstr>What is the single most important element needed for an instructor to teach a science topic effectively?</vt:lpstr>
      <vt:lpstr>Principle #3-- engagement.  People must think hard about a subject to learn it.  (and problems or questions can be quite ambiguous without  any clear correct answer to be engaging--often best)</vt:lpstr>
      <vt:lpstr>Principle of learning #4  Need effective feedback--Guidance that shapes thinking and learning.</vt:lpstr>
      <vt:lpstr>Teaching to think like experts. Understanding expert-novice differences and what is involved in becoming more expert-like</vt:lpstr>
      <vt:lpstr>Slide 13</vt:lpstr>
      <vt:lpstr>What do I see-- chambers with windows normally used for ultra high vacuum work.  Bunch of adjustable mirrors near windows so likely are doing some sort of controlling or probing of isolated atoms in chamber using laser beams.   </vt:lpstr>
      <vt:lpstr>Experts don’t just know more, they have knowledge organized in special way so access and apply it very effectively.  </vt:lpstr>
      <vt:lpstr>Slide 16</vt:lpstr>
      <vt:lpstr>Principle of learning #5  Expert thinking involves more than knowing information, is also how information is organized, applied, and learned.  </vt:lpstr>
      <vt:lpstr>Slide 18</vt:lpstr>
      <vt:lpstr>Slide 19</vt:lpstr>
      <vt:lpstr>Slide 20</vt:lpstr>
      <vt:lpstr>Slide 21</vt:lpstr>
      <vt:lpstr>Slide 22</vt:lpstr>
      <vt:lpstr>Principle of Learning #6  Part of memory that remembers and process ideas on short times scales extremely limited capacity! More loaded down,  less well it processes, less learned.</vt:lpstr>
      <vt:lpstr>Slide 24</vt:lpstr>
      <vt:lpstr>Slide 25</vt:lpstr>
      <vt:lpstr>if time Useful retention</vt:lpstr>
      <vt:lpstr>Principles  of learning:  #1-- all learning involves connecting up with and building on prior thinking and knowledge base</vt:lpstr>
    </vt:vector>
  </TitlesOfParts>
  <Company>ubc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 wieman</dc:creator>
  <cp:lastModifiedBy> c wieman</cp:lastModifiedBy>
  <cp:revision>33</cp:revision>
  <dcterms:created xsi:type="dcterms:W3CDTF">2008-09-13T18:12:21Z</dcterms:created>
  <dcterms:modified xsi:type="dcterms:W3CDTF">2008-09-19T21:54:23Z</dcterms:modified>
</cp:coreProperties>
</file>